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8"/>
  </p:notesMasterIdLst>
  <p:sldIdLst>
    <p:sldId id="341" r:id="rId5"/>
    <p:sldId id="340" r:id="rId6"/>
    <p:sldId id="342" r:id="rId7"/>
  </p:sldIdLst>
  <p:sldSz cx="12192000" cy="6858000"/>
  <p:notesSz cx="12192000" cy="6858000"/>
  <p:custDataLst>
    <p:tags r:id="rId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7F1A"/>
    <a:srgbClr val="5A6469"/>
    <a:srgbClr val="FBE9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054" autoAdjust="0"/>
    <p:restoredTop sz="95332" autoAdjust="0"/>
  </p:normalViewPr>
  <p:slideViewPr>
    <p:cSldViewPr>
      <p:cViewPr varScale="1">
        <p:scale>
          <a:sx n="132" d="100"/>
          <a:sy n="132" d="100"/>
        </p:scale>
        <p:origin x="324" y="108"/>
      </p:cViewPr>
      <p:guideLst>
        <p:guide orient="horz" pos="2880"/>
        <p:guide pos="2160"/>
      </p:guideLst>
    </p:cSldViewPr>
  </p:slideViewPr>
  <p:notesTextViewPr>
    <p:cViewPr>
      <p:scale>
        <a:sx n="66" d="100"/>
        <a:sy n="66" d="100"/>
      </p:scale>
      <p:origin x="0" y="0"/>
    </p:cViewPr>
  </p:notesTextViewPr>
  <p:sorterViewPr>
    <p:cViewPr varScale="1">
      <p:scale>
        <a:sx n="100" d="100"/>
        <a:sy n="100" d="100"/>
      </p:scale>
      <p:origin x="0" y="0"/>
    </p:cViewPr>
  </p:sorterViewPr>
  <p:notesViewPr>
    <p:cSldViewPr>
      <p:cViewPr varScale="1">
        <p:scale>
          <a:sx n="69" d="100"/>
          <a:sy n="69" d="100"/>
        </p:scale>
        <p:origin x="1148"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1ECC3E29-2B8E-4633-AFA7-730F9D97452B}" type="datetimeFigureOut">
              <a:rPr lang="en-ZA" smtClean="0"/>
              <a:t>2021-05-17</a:t>
            </a:fld>
            <a:endParaRPr lang="en-ZA"/>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9C5A4CDB-114B-46E0-A3EB-D3EE812175BE}" type="slidenum">
              <a:rPr lang="en-ZA" smtClean="0"/>
              <a:t>‹#›</a:t>
            </a:fld>
            <a:endParaRPr lang="en-ZA"/>
          </a:p>
        </p:txBody>
      </p:sp>
    </p:spTree>
    <p:extLst>
      <p:ext uri="{BB962C8B-B14F-4D97-AF65-F5344CB8AC3E}">
        <p14:creationId xmlns:p14="http://schemas.microsoft.com/office/powerpoint/2010/main" val="1910606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01376" rtl="0" eaLnBrk="1" fontAlgn="auto" latinLnBrk="0" hangingPunct="1">
              <a:lnSpc>
                <a:spcPct val="100000"/>
              </a:lnSpc>
              <a:spcBef>
                <a:spcPts val="0"/>
              </a:spcBef>
              <a:spcAft>
                <a:spcPts val="0"/>
              </a:spcAft>
              <a:buClrTx/>
              <a:buSzTx/>
              <a:buFontTx/>
              <a:buNone/>
              <a:tabLst/>
              <a:defRPr/>
            </a:pPr>
            <a:fld id="{6EA21DC2-62DB-4511-A316-A60D8983AC63}" type="slidenum">
              <a:rPr kumimoji="0" lang="en-ZA"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01376" rtl="0" eaLnBrk="1" fontAlgn="auto" latinLnBrk="0" hangingPunct="1">
                <a:lnSpc>
                  <a:spcPct val="100000"/>
                </a:lnSpc>
                <a:spcBef>
                  <a:spcPts val="0"/>
                </a:spcBef>
                <a:spcAft>
                  <a:spcPts val="0"/>
                </a:spcAft>
                <a:buClrTx/>
                <a:buSzTx/>
                <a:buFontTx/>
                <a:buNone/>
                <a:tabLst/>
                <a:defRPr/>
              </a:pPr>
              <a:t>2</a:t>
            </a:fld>
            <a:endParaRPr kumimoji="0" lang="en-Z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6903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408336584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374" name="think-cell Slide" r:id="rId4" imgW="395" imgH="396" progId="TCLayout.ActiveDocument.1">
                  <p:embed/>
                </p:oleObj>
              </mc:Choice>
              <mc:Fallback>
                <p:oleObj name="think-cell Slide" r:id="rId4" imgW="395" imgH="39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smtClean="0"/>
              <a:t>Click to edit Master title style</a:t>
            </a:r>
            <a:endParaRPr lang="en-ZA" dirty="0"/>
          </a:p>
        </p:txBody>
      </p:sp>
      <p:sp>
        <p:nvSpPr>
          <p:cNvPr id="3" name="Content Placeholder 2"/>
          <p:cNvSpPr>
            <a:spLocks noGrp="1"/>
          </p:cNvSpPr>
          <p:nvPr>
            <p:ph idx="1"/>
          </p:nvPr>
        </p:nvSpPr>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
        <p:nvSpPr>
          <p:cNvPr id="4" name="Date Placeholder 3"/>
          <p:cNvSpPr>
            <a:spLocks noGrp="1"/>
          </p:cNvSpPr>
          <p:nvPr>
            <p:ph type="dt" sz="half" idx="10"/>
          </p:nvPr>
        </p:nvSpPr>
        <p:spPr/>
        <p:txBody>
          <a:bodyPr/>
          <a:lstStyle/>
          <a:p>
            <a:fld id="{5B548492-84B2-4314-9901-985A1D016AEA}" type="datetimeFigureOut">
              <a:rPr lang="en-ZA" smtClean="0"/>
              <a:t>2021-05-17</a:t>
            </a:fld>
            <a:endParaRPr lang="en-ZA"/>
          </a:p>
        </p:txBody>
      </p:sp>
      <p:sp>
        <p:nvSpPr>
          <p:cNvPr id="6" name="Slide Number Placeholder 5"/>
          <p:cNvSpPr>
            <a:spLocks noGrp="1"/>
          </p:cNvSpPr>
          <p:nvPr>
            <p:ph type="sldNum" sz="quarter" idx="12"/>
          </p:nvPr>
        </p:nvSpPr>
        <p:spPr/>
        <p:txBody>
          <a:bodyPr/>
          <a:lstStyle/>
          <a:p>
            <a:fld id="{55B753C3-0059-43C9-B8F1-223F1A4F687E}" type="slidenum">
              <a:rPr lang="en-ZA" smtClean="0"/>
              <a:t>‹#›</a:t>
            </a:fld>
            <a:endParaRPr lang="en-ZA"/>
          </a:p>
        </p:txBody>
      </p:sp>
    </p:spTree>
    <p:extLst>
      <p:ext uri="{BB962C8B-B14F-4D97-AF65-F5344CB8AC3E}">
        <p14:creationId xmlns:p14="http://schemas.microsoft.com/office/powerpoint/2010/main" val="377743574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548492-84B2-4314-9901-985A1D016AEA}" type="datetimeFigureOut">
              <a:rPr lang="en-ZA" smtClean="0"/>
              <a:t>2021-05-17</a:t>
            </a:fld>
            <a:endParaRPr lang="en-ZA"/>
          </a:p>
        </p:txBody>
      </p:sp>
      <p:sp>
        <p:nvSpPr>
          <p:cNvPr id="4" name="Slide Number Placeholder 3"/>
          <p:cNvSpPr>
            <a:spLocks noGrp="1"/>
          </p:cNvSpPr>
          <p:nvPr>
            <p:ph type="sldNum" sz="quarter" idx="12"/>
          </p:nvPr>
        </p:nvSpPr>
        <p:spPr/>
        <p:txBody>
          <a:bodyPr/>
          <a:lstStyle/>
          <a:p>
            <a:fld id="{55B753C3-0059-43C9-B8F1-223F1A4F687E}" type="slidenum">
              <a:rPr lang="en-ZA" smtClean="0"/>
              <a:t>‹#›</a:t>
            </a:fld>
            <a:endParaRPr lang="en-ZA"/>
          </a:p>
        </p:txBody>
      </p:sp>
    </p:spTree>
    <p:extLst>
      <p:ext uri="{BB962C8B-B14F-4D97-AF65-F5344CB8AC3E}">
        <p14:creationId xmlns:p14="http://schemas.microsoft.com/office/powerpoint/2010/main" val="123176537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heme" Target="../theme/theme1.xml"/><Relationship Id="rId7" Type="http://schemas.openxmlformats.org/officeDocument/2006/relationships/image" Target="../media/image1.emf"/><Relationship Id="rId25"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2.xml"/><Relationship Id="rId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5"/>
            </p:custDataLst>
            <p:extLst>
              <p:ext uri="{D42A27DB-BD31-4B8C-83A1-F6EECF244321}">
                <p14:modId xmlns:p14="http://schemas.microsoft.com/office/powerpoint/2010/main" val="21680239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7351" name="think-cell Slide" r:id="rId6" imgW="395" imgH="396" progId="TCLayout.ActiveDocument.1">
                  <p:embed/>
                </p:oleObj>
              </mc:Choice>
              <mc:Fallback>
                <p:oleObj name="think-cell Slide" r:id="rId6" imgW="395" imgH="396"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ZA"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548492-84B2-4314-9901-985A1D016AEA}" type="datetimeFigureOut">
              <a:rPr lang="en-ZA" smtClean="0"/>
              <a:t>2021-05-17</a:t>
            </a:fld>
            <a:endParaRPr lang="en-ZA"/>
          </a:p>
        </p:txBody>
      </p:sp>
      <p:sp>
        <p:nvSpPr>
          <p:cNvPr id="6" name="Slide Number Placeholder 5"/>
          <p:cNvSpPr>
            <a:spLocks noGrp="1"/>
          </p:cNvSpPr>
          <p:nvPr>
            <p:ph type="sldNum" sz="quarter" idx="4"/>
          </p:nvPr>
        </p:nvSpPr>
        <p:spPr>
          <a:xfrm>
            <a:off x="4028116" y="63231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B753C3-0059-43C9-B8F1-223F1A4F687E}" type="slidenum">
              <a:rPr lang="en-ZA" smtClean="0"/>
              <a:t>‹#›</a:t>
            </a:fld>
            <a:endParaRPr lang="en-ZA"/>
          </a:p>
        </p:txBody>
      </p:sp>
      <p:pic>
        <p:nvPicPr>
          <p:cNvPr id="8" name="Рисунок 14">
            <a:extLst>
              <a:ext uri="{FF2B5EF4-FFF2-40B4-BE49-F238E27FC236}">
                <a16:creationId xmlns:a16="http://schemas.microsoft.com/office/drawing/2014/main" xmlns="" id="{AD188D37-0696-4DC6-B2AA-179FA4960E6C}"/>
              </a:ext>
            </a:extLst>
          </p:cNvPr>
          <p:cNvPicPr>
            <a:picLocks noChangeAspect="1"/>
          </p:cNvPicPr>
          <p:nvPr userDrawn="1"/>
        </p:nvPicPr>
        <p:blipFill>
          <a:blip r:embed="rId8">
            <a:extLst>
              <a:ext uri="{96DAC541-7B7A-43D3-8B79-37D633B846F1}">
                <asvg:svgBlip xmlns:asvg="http://schemas.microsoft.com/office/drawing/2016/SVG/main" xmlns="" r:embed="rId25"/>
              </a:ext>
            </a:extLst>
          </a:blip>
          <a:stretch>
            <a:fillRect/>
          </a:stretch>
        </p:blipFill>
        <p:spPr>
          <a:xfrm>
            <a:off x="10896600" y="152400"/>
            <a:ext cx="1019176" cy="781599"/>
          </a:xfrm>
          <a:prstGeom prst="rect">
            <a:avLst/>
          </a:prstGeom>
        </p:spPr>
      </p:pic>
    </p:spTree>
    <p:extLst>
      <p:ext uri="{BB962C8B-B14F-4D97-AF65-F5344CB8AC3E}">
        <p14:creationId xmlns:p14="http://schemas.microsoft.com/office/powerpoint/2010/main" val="1875797393"/>
      </p:ext>
    </p:extLst>
  </p:cSld>
  <p:clrMap bg1="lt1" tx1="dk1" bg2="lt2" tx2="dk2" accent1="accent1" accent2="accent2" accent3="accent3" accent4="accent4" accent5="accent5" accent6="accent6" hlink="hlink" folHlink="folHlink"/>
  <p:sldLayoutIdLst>
    <p:sldLayoutId id="2147483668" r:id="rId1"/>
    <p:sldLayoutId id="2147483673"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microsoft.com/office/2007/relationships/hdphoto" Target="../media/hdphoto1.wdp"/><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s/_rels/slide2.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8.xml"/><Relationship Id="rId7" Type="http://schemas.openxmlformats.org/officeDocument/2006/relationships/image" Target="../media/image4.png"/><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image" Target="../media/image1.emf"/><Relationship Id="rId11" Type="http://schemas.openxmlformats.org/officeDocument/2006/relationships/image" Target="../media/image8.png"/><Relationship Id="rId5" Type="http://schemas.openxmlformats.org/officeDocument/2006/relationships/oleObject" Target="../embeddings/oleObject5.bin"/><Relationship Id="rId10" Type="http://schemas.openxmlformats.org/officeDocument/2006/relationships/image" Target="../media/image7.emf"/><Relationship Id="rId4" Type="http://schemas.openxmlformats.org/officeDocument/2006/relationships/slideLayout" Target="../slideLayouts/slideLayout1.xml"/><Relationship Id="rId9"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13" hidden="1"/>
          <p:cNvGraphicFramePr>
            <a:graphicFrameLocks noChangeAspect="1"/>
          </p:cNvGraphicFramePr>
          <p:nvPr>
            <p:custDataLst>
              <p:tags r:id="rId2"/>
            </p:custDataLst>
            <p:extLst>
              <p:ext uri="{D42A27DB-BD31-4B8C-83A1-F6EECF244321}">
                <p14:modId xmlns:p14="http://schemas.microsoft.com/office/powerpoint/2010/main" val="35048374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8358" name="think-cell Slide" r:id="rId4" imgW="473" imgH="476" progId="TCLayout.ActiveDocument.1">
                  <p:embed/>
                </p:oleObj>
              </mc:Choice>
              <mc:Fallback>
                <p:oleObj name="think-cell Slide" r:id="rId4" imgW="473" imgH="47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7" name="Рисунок 9"/>
          <p:cNvPicPr>
            <a:picLocks noChangeAspect="1"/>
          </p:cNvPicPr>
          <p:nvPr/>
        </p:nvPicPr>
        <p:blipFill rotWithShape="1">
          <a:blip r:embed="rId6" cstate="hqprint">
            <a:duotone>
              <a:prstClr val="black"/>
              <a:schemeClr val="accent3">
                <a:tint val="45000"/>
                <a:satMod val="400000"/>
              </a:schemeClr>
            </a:duotone>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t="24664"/>
          <a:stretch/>
        </p:blipFill>
        <p:spPr>
          <a:xfrm>
            <a:off x="-1" y="-1"/>
            <a:ext cx="8522423" cy="6858001"/>
          </a:xfrm>
          <a:prstGeom prst="rect">
            <a:avLst/>
          </a:prstGeom>
          <a:ln>
            <a:noFill/>
          </a:ln>
        </p:spPr>
      </p:pic>
      <p:sp>
        <p:nvSpPr>
          <p:cNvPr id="3" name="object 3"/>
          <p:cNvSpPr/>
          <p:nvPr/>
        </p:nvSpPr>
        <p:spPr>
          <a:xfrm>
            <a:off x="1162634" y="5237937"/>
            <a:ext cx="1231900" cy="1231900"/>
          </a:xfrm>
          <a:custGeom>
            <a:avLst/>
            <a:gdLst/>
            <a:ahLst/>
            <a:cxnLst/>
            <a:rect l="l" t="t" r="r" b="b"/>
            <a:pathLst>
              <a:path w="1231900" h="1231900">
                <a:moveTo>
                  <a:pt x="0" y="1231620"/>
                </a:moveTo>
                <a:lnTo>
                  <a:pt x="1231620" y="1231620"/>
                </a:lnTo>
                <a:lnTo>
                  <a:pt x="1231620" y="0"/>
                </a:lnTo>
                <a:lnTo>
                  <a:pt x="0" y="0"/>
                </a:lnTo>
                <a:lnTo>
                  <a:pt x="0" y="1231620"/>
                </a:lnTo>
                <a:close/>
              </a:path>
            </a:pathLst>
          </a:custGeom>
          <a:solidFill>
            <a:srgbClr val="EF7F1A">
              <a:alpha val="50000"/>
            </a:srgbClr>
          </a:solidFill>
        </p:spPr>
        <p:txBody>
          <a:bodyPr wrap="square" lIns="0" tIns="0" rIns="0" bIns="0" rtlCol="0"/>
          <a:lstStyle/>
          <a:p>
            <a:endParaRPr/>
          </a:p>
        </p:txBody>
      </p:sp>
      <p:sp>
        <p:nvSpPr>
          <p:cNvPr id="4" name="object 4"/>
          <p:cNvSpPr/>
          <p:nvPr/>
        </p:nvSpPr>
        <p:spPr>
          <a:xfrm>
            <a:off x="6062497" y="1543062"/>
            <a:ext cx="1231900" cy="1231900"/>
          </a:xfrm>
          <a:custGeom>
            <a:avLst/>
            <a:gdLst/>
            <a:ahLst/>
            <a:cxnLst/>
            <a:rect l="l" t="t" r="r" b="b"/>
            <a:pathLst>
              <a:path w="1231900" h="1231900">
                <a:moveTo>
                  <a:pt x="0" y="1231620"/>
                </a:moveTo>
                <a:lnTo>
                  <a:pt x="1231620" y="1231620"/>
                </a:lnTo>
                <a:lnTo>
                  <a:pt x="1231620" y="0"/>
                </a:lnTo>
                <a:lnTo>
                  <a:pt x="0" y="0"/>
                </a:lnTo>
                <a:lnTo>
                  <a:pt x="0" y="1231620"/>
                </a:lnTo>
                <a:close/>
              </a:path>
            </a:pathLst>
          </a:custGeom>
          <a:solidFill>
            <a:srgbClr val="E5E5E5">
              <a:alpha val="50000"/>
            </a:srgbClr>
          </a:solidFill>
        </p:spPr>
        <p:txBody>
          <a:bodyPr wrap="square" lIns="0" tIns="0" rIns="0" bIns="0" rtlCol="0"/>
          <a:lstStyle/>
          <a:p>
            <a:endParaRPr/>
          </a:p>
        </p:txBody>
      </p:sp>
      <p:sp>
        <p:nvSpPr>
          <p:cNvPr id="5" name="object 5"/>
          <p:cNvSpPr/>
          <p:nvPr/>
        </p:nvSpPr>
        <p:spPr>
          <a:xfrm>
            <a:off x="0" y="5237937"/>
            <a:ext cx="1165860" cy="1231900"/>
          </a:xfrm>
          <a:custGeom>
            <a:avLst/>
            <a:gdLst/>
            <a:ahLst/>
            <a:cxnLst/>
            <a:rect l="l" t="t" r="r" b="b"/>
            <a:pathLst>
              <a:path w="1165860" h="1231900">
                <a:moveTo>
                  <a:pt x="0" y="1231620"/>
                </a:moveTo>
                <a:lnTo>
                  <a:pt x="1165707" y="1231620"/>
                </a:lnTo>
                <a:lnTo>
                  <a:pt x="1165707" y="0"/>
                </a:lnTo>
                <a:lnTo>
                  <a:pt x="0" y="0"/>
                </a:lnTo>
                <a:lnTo>
                  <a:pt x="0" y="1231620"/>
                </a:lnTo>
                <a:close/>
              </a:path>
            </a:pathLst>
          </a:custGeom>
          <a:solidFill>
            <a:srgbClr val="FFFFFF">
              <a:alpha val="50000"/>
            </a:srgbClr>
          </a:solidFill>
        </p:spPr>
        <p:txBody>
          <a:bodyPr wrap="square" lIns="0" tIns="0" rIns="0" bIns="0" rtlCol="0"/>
          <a:lstStyle/>
          <a:p>
            <a:endParaRPr/>
          </a:p>
        </p:txBody>
      </p:sp>
      <p:sp>
        <p:nvSpPr>
          <p:cNvPr id="6" name="object 6"/>
          <p:cNvSpPr/>
          <p:nvPr/>
        </p:nvSpPr>
        <p:spPr>
          <a:xfrm>
            <a:off x="4833950" y="1543062"/>
            <a:ext cx="1231900" cy="1231900"/>
          </a:xfrm>
          <a:custGeom>
            <a:avLst/>
            <a:gdLst/>
            <a:ahLst/>
            <a:cxnLst/>
            <a:rect l="l" t="t" r="r" b="b"/>
            <a:pathLst>
              <a:path w="1231900" h="1231900">
                <a:moveTo>
                  <a:pt x="0" y="1231620"/>
                </a:moveTo>
                <a:lnTo>
                  <a:pt x="1231620" y="1231620"/>
                </a:lnTo>
                <a:lnTo>
                  <a:pt x="1231620" y="0"/>
                </a:lnTo>
                <a:lnTo>
                  <a:pt x="0" y="0"/>
                </a:lnTo>
                <a:lnTo>
                  <a:pt x="0" y="1231620"/>
                </a:lnTo>
                <a:close/>
              </a:path>
            </a:pathLst>
          </a:custGeom>
          <a:solidFill>
            <a:srgbClr val="EF7F1A">
              <a:alpha val="50000"/>
            </a:srgbClr>
          </a:solidFill>
        </p:spPr>
        <p:txBody>
          <a:bodyPr wrap="square" lIns="0" tIns="0" rIns="0" bIns="0" rtlCol="0"/>
          <a:lstStyle/>
          <a:p>
            <a:endParaRPr/>
          </a:p>
        </p:txBody>
      </p:sp>
      <p:sp>
        <p:nvSpPr>
          <p:cNvPr id="7" name="object 7"/>
          <p:cNvSpPr/>
          <p:nvPr/>
        </p:nvSpPr>
        <p:spPr>
          <a:xfrm>
            <a:off x="0" y="2785884"/>
            <a:ext cx="1169670" cy="1231900"/>
          </a:xfrm>
          <a:custGeom>
            <a:avLst/>
            <a:gdLst/>
            <a:ahLst/>
            <a:cxnLst/>
            <a:rect l="l" t="t" r="r" b="b"/>
            <a:pathLst>
              <a:path w="1169670" h="1231900">
                <a:moveTo>
                  <a:pt x="0" y="1231620"/>
                </a:moveTo>
                <a:lnTo>
                  <a:pt x="1169314" y="1231620"/>
                </a:lnTo>
                <a:lnTo>
                  <a:pt x="1169314" y="0"/>
                </a:lnTo>
                <a:lnTo>
                  <a:pt x="0" y="0"/>
                </a:lnTo>
                <a:lnTo>
                  <a:pt x="0" y="1231620"/>
                </a:lnTo>
                <a:close/>
              </a:path>
            </a:pathLst>
          </a:custGeom>
          <a:solidFill>
            <a:srgbClr val="FFFFFF">
              <a:alpha val="50000"/>
            </a:srgbClr>
          </a:solidFill>
        </p:spPr>
        <p:txBody>
          <a:bodyPr wrap="square" lIns="0" tIns="0" rIns="0" bIns="0" rtlCol="0"/>
          <a:lstStyle/>
          <a:p>
            <a:endParaRPr/>
          </a:p>
        </p:txBody>
      </p:sp>
      <p:sp>
        <p:nvSpPr>
          <p:cNvPr id="8" name="object 8"/>
          <p:cNvSpPr/>
          <p:nvPr/>
        </p:nvSpPr>
        <p:spPr>
          <a:xfrm>
            <a:off x="6068504" y="311442"/>
            <a:ext cx="1231900" cy="1231900"/>
          </a:xfrm>
          <a:custGeom>
            <a:avLst/>
            <a:gdLst/>
            <a:ahLst/>
            <a:cxnLst/>
            <a:rect l="l" t="t" r="r" b="b"/>
            <a:pathLst>
              <a:path w="1231900" h="1231900">
                <a:moveTo>
                  <a:pt x="0" y="1231620"/>
                </a:moveTo>
                <a:lnTo>
                  <a:pt x="1231620" y="1231620"/>
                </a:lnTo>
                <a:lnTo>
                  <a:pt x="1231620" y="0"/>
                </a:lnTo>
                <a:lnTo>
                  <a:pt x="0" y="0"/>
                </a:lnTo>
                <a:lnTo>
                  <a:pt x="0" y="1231620"/>
                </a:lnTo>
                <a:close/>
              </a:path>
            </a:pathLst>
          </a:custGeom>
          <a:solidFill>
            <a:srgbClr val="5A6469">
              <a:alpha val="50000"/>
            </a:srgbClr>
          </a:solidFill>
        </p:spPr>
        <p:txBody>
          <a:bodyPr wrap="square" lIns="0" tIns="0" rIns="0" bIns="0" rtlCol="0"/>
          <a:lstStyle/>
          <a:p>
            <a:endParaRPr/>
          </a:p>
        </p:txBody>
      </p:sp>
      <p:sp>
        <p:nvSpPr>
          <p:cNvPr id="9" name="object 9"/>
          <p:cNvSpPr/>
          <p:nvPr/>
        </p:nvSpPr>
        <p:spPr>
          <a:xfrm>
            <a:off x="2390660" y="4006303"/>
            <a:ext cx="1231900" cy="1231900"/>
          </a:xfrm>
          <a:custGeom>
            <a:avLst/>
            <a:gdLst/>
            <a:ahLst/>
            <a:cxnLst/>
            <a:rect l="l" t="t" r="r" b="b"/>
            <a:pathLst>
              <a:path w="1231900" h="1231900">
                <a:moveTo>
                  <a:pt x="0" y="1231620"/>
                </a:moveTo>
                <a:lnTo>
                  <a:pt x="1231620" y="1231620"/>
                </a:lnTo>
                <a:lnTo>
                  <a:pt x="1231620" y="0"/>
                </a:lnTo>
                <a:lnTo>
                  <a:pt x="0" y="0"/>
                </a:lnTo>
                <a:lnTo>
                  <a:pt x="0" y="1231620"/>
                </a:lnTo>
                <a:close/>
              </a:path>
            </a:pathLst>
          </a:custGeom>
          <a:solidFill>
            <a:srgbClr val="5A6469">
              <a:alpha val="50000"/>
            </a:srgbClr>
          </a:solidFill>
        </p:spPr>
        <p:txBody>
          <a:bodyPr wrap="square" lIns="0" tIns="0" rIns="0" bIns="0" rtlCol="0"/>
          <a:lstStyle/>
          <a:p>
            <a:endParaRPr/>
          </a:p>
        </p:txBody>
      </p:sp>
      <p:sp>
        <p:nvSpPr>
          <p:cNvPr id="10" name="object 10"/>
          <p:cNvSpPr/>
          <p:nvPr/>
        </p:nvSpPr>
        <p:spPr>
          <a:xfrm>
            <a:off x="3602316" y="2774683"/>
            <a:ext cx="1231900" cy="1231900"/>
          </a:xfrm>
          <a:custGeom>
            <a:avLst/>
            <a:gdLst/>
            <a:ahLst/>
            <a:cxnLst/>
            <a:rect l="l" t="t" r="r" b="b"/>
            <a:pathLst>
              <a:path w="1231900" h="1231900">
                <a:moveTo>
                  <a:pt x="0" y="1231620"/>
                </a:moveTo>
                <a:lnTo>
                  <a:pt x="1231620" y="1231620"/>
                </a:lnTo>
                <a:lnTo>
                  <a:pt x="1231620" y="0"/>
                </a:lnTo>
                <a:lnTo>
                  <a:pt x="0" y="0"/>
                </a:lnTo>
                <a:lnTo>
                  <a:pt x="0" y="1231620"/>
                </a:lnTo>
                <a:close/>
              </a:path>
            </a:pathLst>
          </a:custGeom>
          <a:solidFill>
            <a:srgbClr val="E5E5E5">
              <a:alpha val="50000"/>
            </a:srgbClr>
          </a:solidFill>
        </p:spPr>
        <p:txBody>
          <a:bodyPr wrap="square" lIns="0" tIns="0" rIns="0" bIns="0" rtlCol="0"/>
          <a:lstStyle/>
          <a:p>
            <a:endParaRPr/>
          </a:p>
        </p:txBody>
      </p:sp>
      <p:sp>
        <p:nvSpPr>
          <p:cNvPr id="11" name="object 11"/>
          <p:cNvSpPr/>
          <p:nvPr/>
        </p:nvSpPr>
        <p:spPr>
          <a:xfrm>
            <a:off x="4836871" y="4008501"/>
            <a:ext cx="1231900" cy="1231900"/>
          </a:xfrm>
          <a:custGeom>
            <a:avLst/>
            <a:gdLst/>
            <a:ahLst/>
            <a:cxnLst/>
            <a:rect l="l" t="t" r="r" b="b"/>
            <a:pathLst>
              <a:path w="1231900" h="1231900">
                <a:moveTo>
                  <a:pt x="0" y="1231620"/>
                </a:moveTo>
                <a:lnTo>
                  <a:pt x="1231620" y="1231620"/>
                </a:lnTo>
                <a:lnTo>
                  <a:pt x="1231620" y="0"/>
                </a:lnTo>
                <a:lnTo>
                  <a:pt x="0" y="0"/>
                </a:lnTo>
                <a:lnTo>
                  <a:pt x="0" y="1231620"/>
                </a:lnTo>
                <a:close/>
              </a:path>
            </a:pathLst>
          </a:custGeom>
          <a:solidFill>
            <a:srgbClr val="EF7F1A">
              <a:alpha val="50000"/>
            </a:srgbClr>
          </a:solidFill>
        </p:spPr>
        <p:txBody>
          <a:bodyPr wrap="square" lIns="0" tIns="0" rIns="0" bIns="0" rtlCol="0"/>
          <a:lstStyle/>
          <a:p>
            <a:endParaRPr/>
          </a:p>
        </p:txBody>
      </p:sp>
      <p:sp>
        <p:nvSpPr>
          <p:cNvPr id="12" name="object 12"/>
          <p:cNvSpPr txBox="1"/>
          <p:nvPr/>
        </p:nvSpPr>
        <p:spPr>
          <a:xfrm>
            <a:off x="8991600" y="3048000"/>
            <a:ext cx="2723302" cy="1859483"/>
          </a:xfrm>
          <a:prstGeom prst="rect">
            <a:avLst/>
          </a:prstGeom>
        </p:spPr>
        <p:txBody>
          <a:bodyPr vert="horz" wrap="square" lIns="0" tIns="12700" rIns="0" bIns="0" rtlCol="0">
            <a:spAutoFit/>
          </a:bodyPr>
          <a:lstStyle/>
          <a:p>
            <a:pPr marL="12700">
              <a:lnSpc>
                <a:spcPct val="100000"/>
              </a:lnSpc>
              <a:spcBef>
                <a:spcPts val="100"/>
              </a:spcBef>
            </a:pPr>
            <a:r>
              <a:rPr lang="ru-RU" sz="2400" b="1" dirty="0" err="1" smtClean="0">
                <a:solidFill>
                  <a:srgbClr val="5A6469"/>
                </a:solidFill>
                <a:latin typeface="Arial" panose="020B0604020202020204" pitchFamily="34" charset="0"/>
                <a:cs typeface="Arial" panose="020B0604020202020204" pitchFamily="34" charset="0"/>
              </a:rPr>
              <a:t>Увальненское</a:t>
            </a:r>
            <a:r>
              <a:rPr lang="ru-RU" sz="2400" b="1" dirty="0" smtClean="0">
                <a:solidFill>
                  <a:srgbClr val="5A6469"/>
                </a:solidFill>
                <a:latin typeface="Arial" panose="020B0604020202020204" pitchFamily="34" charset="0"/>
                <a:cs typeface="Arial" panose="020B0604020202020204" pitchFamily="34" charset="0"/>
              </a:rPr>
              <a:t> месторождение диорита – </a:t>
            </a:r>
            <a:br>
              <a:rPr lang="ru-RU" sz="2400" b="1" dirty="0" smtClean="0">
                <a:solidFill>
                  <a:srgbClr val="5A6469"/>
                </a:solidFill>
                <a:latin typeface="Arial" panose="020B0604020202020204" pitchFamily="34" charset="0"/>
                <a:cs typeface="Arial" panose="020B0604020202020204" pitchFamily="34" charset="0"/>
              </a:rPr>
            </a:br>
            <a:r>
              <a:rPr lang="ru-RU" sz="2400" dirty="0" smtClean="0">
                <a:solidFill>
                  <a:srgbClr val="5A6469"/>
                </a:solidFill>
                <a:latin typeface="Arial" panose="020B0604020202020204" pitchFamily="34" charset="0"/>
                <a:cs typeface="Arial" panose="020B0604020202020204" pitchFamily="34" charset="0"/>
              </a:rPr>
              <a:t>Информация </a:t>
            </a:r>
            <a:br>
              <a:rPr lang="ru-RU" sz="2400" dirty="0" smtClean="0">
                <a:solidFill>
                  <a:srgbClr val="5A6469"/>
                </a:solidFill>
                <a:latin typeface="Arial" panose="020B0604020202020204" pitchFamily="34" charset="0"/>
                <a:cs typeface="Arial" panose="020B0604020202020204" pitchFamily="34" charset="0"/>
              </a:rPr>
            </a:br>
            <a:r>
              <a:rPr lang="ru-RU" sz="2400" dirty="0" smtClean="0">
                <a:solidFill>
                  <a:srgbClr val="5A6469"/>
                </a:solidFill>
                <a:latin typeface="Arial" panose="020B0604020202020204" pitchFamily="34" charset="0"/>
                <a:cs typeface="Arial" panose="020B0604020202020204" pitchFamily="34" charset="0"/>
              </a:rPr>
              <a:t>об активе</a:t>
            </a:r>
            <a:endParaRPr lang="en-ZA" sz="2400" dirty="0">
              <a:latin typeface="Arial" panose="020B0604020202020204" pitchFamily="34" charset="0"/>
              <a:cs typeface="Arial" panose="020B0604020202020204" pitchFamily="34" charset="0"/>
            </a:endParaRPr>
          </a:p>
        </p:txBody>
      </p:sp>
      <p:sp>
        <p:nvSpPr>
          <p:cNvPr id="15" name="object 4"/>
          <p:cNvSpPr/>
          <p:nvPr/>
        </p:nvSpPr>
        <p:spPr>
          <a:xfrm>
            <a:off x="6062497" y="5237937"/>
            <a:ext cx="1231900" cy="1231900"/>
          </a:xfrm>
          <a:custGeom>
            <a:avLst/>
            <a:gdLst/>
            <a:ahLst/>
            <a:cxnLst/>
            <a:rect l="l" t="t" r="r" b="b"/>
            <a:pathLst>
              <a:path w="1231900" h="1231900">
                <a:moveTo>
                  <a:pt x="0" y="1231620"/>
                </a:moveTo>
                <a:lnTo>
                  <a:pt x="1231620" y="1231620"/>
                </a:lnTo>
                <a:lnTo>
                  <a:pt x="1231620" y="0"/>
                </a:lnTo>
                <a:lnTo>
                  <a:pt x="0" y="0"/>
                </a:lnTo>
                <a:lnTo>
                  <a:pt x="0" y="1231620"/>
                </a:lnTo>
                <a:close/>
              </a:path>
            </a:pathLst>
          </a:custGeom>
          <a:solidFill>
            <a:srgbClr val="E5E5E5">
              <a:alpha val="50000"/>
            </a:srgbClr>
          </a:solidFill>
        </p:spPr>
        <p:txBody>
          <a:bodyPr wrap="square" lIns="0" tIns="0" rIns="0" bIns="0" rtlCol="0"/>
          <a:lstStyle/>
          <a:p>
            <a:endParaRPr/>
          </a:p>
        </p:txBody>
      </p:sp>
      <p:sp>
        <p:nvSpPr>
          <p:cNvPr id="16" name="object 11"/>
          <p:cNvSpPr/>
          <p:nvPr/>
        </p:nvSpPr>
        <p:spPr>
          <a:xfrm>
            <a:off x="7290523" y="4008501"/>
            <a:ext cx="1231900" cy="1231900"/>
          </a:xfrm>
          <a:custGeom>
            <a:avLst/>
            <a:gdLst/>
            <a:ahLst/>
            <a:cxnLst/>
            <a:rect l="l" t="t" r="r" b="b"/>
            <a:pathLst>
              <a:path w="1231900" h="1231900">
                <a:moveTo>
                  <a:pt x="0" y="1231620"/>
                </a:moveTo>
                <a:lnTo>
                  <a:pt x="1231620" y="1231620"/>
                </a:lnTo>
                <a:lnTo>
                  <a:pt x="1231620" y="0"/>
                </a:lnTo>
                <a:lnTo>
                  <a:pt x="0" y="0"/>
                </a:lnTo>
                <a:lnTo>
                  <a:pt x="0" y="1231620"/>
                </a:lnTo>
                <a:close/>
              </a:path>
            </a:pathLst>
          </a:custGeom>
          <a:solidFill>
            <a:srgbClr val="EF7F1A">
              <a:alpha val="50000"/>
            </a:srgbClr>
          </a:solidFill>
        </p:spPr>
        <p:txBody>
          <a:bodyPr wrap="square" lIns="0" tIns="0" rIns="0" bIns="0" rtlCol="0"/>
          <a:lstStyle/>
          <a:p>
            <a:endParaRPr/>
          </a:p>
        </p:txBody>
      </p:sp>
    </p:spTree>
    <p:extLst>
      <p:ext uri="{BB962C8B-B14F-4D97-AF65-F5344CB8AC3E}">
        <p14:creationId xmlns:p14="http://schemas.microsoft.com/office/powerpoint/2010/main" val="42752594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1678810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7336" name="think-cell Slide" r:id="rId6" imgW="395" imgH="396" progId="TCLayout.ActiveDocument.1">
                  <p:embed/>
                </p:oleObj>
              </mc:Choice>
              <mc:Fallback>
                <p:oleObj name="think-cell Slide" r:id="rId6" imgW="395" imgH="39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457200" rtl="0" eaLnBrk="1" fontAlgn="auto" latinLnBrk="0" hangingPunct="1">
              <a:lnSpc>
                <a:spcPct val="90000"/>
              </a:lnSpc>
              <a:spcBef>
                <a:spcPct val="0"/>
              </a:spcBef>
              <a:spcAft>
                <a:spcPct val="0"/>
              </a:spcAft>
              <a:buClrTx/>
              <a:buSzTx/>
              <a:buFontTx/>
              <a:buNone/>
              <a:tabLst/>
              <a:defRPr/>
            </a:pPr>
            <a:endParaRPr kumimoji="0" lang="en-ZA"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4" name="Title 3"/>
          <p:cNvSpPr>
            <a:spLocks noGrp="1"/>
          </p:cNvSpPr>
          <p:nvPr>
            <p:ph type="title"/>
          </p:nvPr>
        </p:nvSpPr>
        <p:spPr>
          <a:xfrm>
            <a:off x="838200" y="365125"/>
            <a:ext cx="10515600" cy="854075"/>
          </a:xfrm>
        </p:spPr>
        <p:txBody>
          <a:bodyPr vert="horz">
            <a:normAutofit/>
          </a:bodyPr>
          <a:lstStyle/>
          <a:p>
            <a:r>
              <a:rPr lang="ru-RU" sz="2800" dirty="0"/>
              <a:t>Заявление об отказе от ответственности</a:t>
            </a:r>
            <a:endParaRPr lang="en-US" sz="2800" dirty="0"/>
          </a:p>
        </p:txBody>
      </p:sp>
      <p:sp>
        <p:nvSpPr>
          <p:cNvPr id="7" name="TextBox 6"/>
          <p:cNvSpPr txBox="1"/>
          <p:nvPr/>
        </p:nvSpPr>
        <p:spPr>
          <a:xfrm>
            <a:off x="838200" y="1524000"/>
            <a:ext cx="10820400" cy="5009064"/>
          </a:xfrm>
          <a:prstGeom prst="rect">
            <a:avLst/>
          </a:prstGeom>
          <a:noFill/>
        </p:spPr>
        <p:txBody>
          <a:bodyPr wrap="square" rtlCol="0">
            <a:spAutoFit/>
          </a:bodyPr>
          <a:lstStyle/>
          <a:p>
            <a:pPr lvl="0">
              <a:spcBef>
                <a:spcPts val="300"/>
              </a:spcBef>
              <a:defRPr/>
            </a:pPr>
            <a:r>
              <a:rPr lang="ru-RU" sz="800" dirty="0">
                <a:latin typeface="Arial" panose="020B0604020202020204" pitchFamily="34" charset="0"/>
                <a:ea typeface="Calibri" panose="020F0502020204030204" pitchFamily="34" charset="0"/>
              </a:rPr>
              <a:t>Нижеследующее относится к настоящему документу («</a:t>
            </a:r>
            <a:r>
              <a:rPr lang="ru-RU" sz="800" b="1" dirty="0">
                <a:latin typeface="Arial" panose="020B0604020202020204" pitchFamily="34" charset="0"/>
                <a:ea typeface="Calibri" panose="020F0502020204030204" pitchFamily="34" charset="0"/>
              </a:rPr>
              <a:t>Документ</a:t>
            </a:r>
            <a:r>
              <a:rPr lang="ru-RU" sz="800" dirty="0">
                <a:latin typeface="Arial" panose="020B0604020202020204" pitchFamily="34" charset="0"/>
                <a:ea typeface="Calibri" panose="020F0502020204030204" pitchFamily="34" charset="0"/>
              </a:rPr>
              <a:t>») и любой информации, содержащейся в Документе в </a:t>
            </a:r>
            <a:r>
              <a:rPr lang="ru-RU" sz="800" dirty="0">
                <a:latin typeface="Arial" panose="020B0604020202020204" pitchFamily="34" charset="0"/>
                <a:ea typeface="Calibri" panose="020F0502020204030204" pitchFamily="34" charset="0"/>
              </a:rPr>
              <a:t>отношении </a:t>
            </a:r>
            <a:r>
              <a:rPr lang="ru-RU" sz="800" dirty="0" err="1">
                <a:latin typeface="Arial" panose="020B0604020202020204" pitchFamily="34" charset="0"/>
                <a:ea typeface="Calibri" panose="020F0502020204030204" pitchFamily="34" charset="0"/>
              </a:rPr>
              <a:t>Увальненское</a:t>
            </a:r>
            <a:r>
              <a:rPr lang="ru-RU" sz="800" dirty="0">
                <a:latin typeface="Arial" panose="020B0604020202020204" pitchFamily="34" charset="0"/>
                <a:ea typeface="Calibri" panose="020F0502020204030204" pitchFamily="34" charset="0"/>
              </a:rPr>
              <a:t> месторождения </a:t>
            </a:r>
            <a:r>
              <a:rPr lang="ru-RU" sz="800" dirty="0">
                <a:latin typeface="Arial" panose="020B0604020202020204" pitchFamily="34" charset="0"/>
                <a:ea typeface="Calibri" panose="020F0502020204030204" pitchFamily="34" charset="0"/>
              </a:rPr>
              <a:t>(«</a:t>
            </a:r>
            <a:r>
              <a:rPr lang="ru-RU" sz="800" b="1" dirty="0">
                <a:latin typeface="Arial" panose="020B0604020202020204" pitchFamily="34" charset="0"/>
                <a:ea typeface="Calibri" panose="020F0502020204030204" pitchFamily="34" charset="0"/>
              </a:rPr>
              <a:t>Актив</a:t>
            </a:r>
            <a:r>
              <a:rPr lang="ru-RU" sz="800" dirty="0">
                <a:latin typeface="Arial" panose="020B0604020202020204" pitchFamily="34" charset="0"/>
                <a:ea typeface="Calibri" panose="020F0502020204030204" pitchFamily="34" charset="0"/>
              </a:rPr>
              <a:t>»).</a:t>
            </a:r>
            <a:r>
              <a:rPr lang="ru-RU" sz="800" dirty="0" smtClean="0">
                <a:latin typeface="Arial" panose="020B0604020202020204" pitchFamily="34" charset="0"/>
                <a:ea typeface="Calibri" panose="020F0502020204030204" pitchFamily="34" charset="0"/>
              </a:rPr>
              <a:t> </a:t>
            </a:r>
            <a:r>
              <a:rPr lang="ru-RU" sz="800" dirty="0">
                <a:latin typeface="Arial" panose="020B0604020202020204" pitchFamily="34" charset="0"/>
                <a:ea typeface="Calibri" panose="020F0502020204030204" pitchFamily="34" charset="0"/>
              </a:rPr>
              <a:t>Получая этот документ, вы считаетесь принявшими и согласившимися с условиями настоящего заявления об отказе от ответственности в качестве имеющего обязательную силу соглашения с компанией </a:t>
            </a:r>
            <a:r>
              <a:rPr lang="en-US" sz="800" dirty="0">
                <a:latin typeface="Arial" panose="020B0604020202020204" pitchFamily="34" charset="0"/>
                <a:ea typeface="Calibri" panose="020F0502020204030204" pitchFamily="34" charset="0"/>
              </a:rPr>
              <a:t>Eurasian Resources Group S</a:t>
            </a:r>
            <a:r>
              <a:rPr lang="ru-RU" sz="800" dirty="0">
                <a:latin typeface="Arial" panose="020B0604020202020204" pitchFamily="34" charset="0"/>
                <a:ea typeface="Calibri" panose="020F0502020204030204" pitchFamily="34" charset="0"/>
              </a:rPr>
              <a:t>.à </a:t>
            </a:r>
            <a:r>
              <a:rPr lang="en-US" sz="800" dirty="0">
                <a:latin typeface="Arial" panose="020B0604020202020204" pitchFamily="34" charset="0"/>
                <a:ea typeface="Calibri" panose="020F0502020204030204" pitchFamily="34" charset="0"/>
              </a:rPr>
              <a:t>r</a:t>
            </a:r>
            <a:r>
              <a:rPr lang="ru-RU" sz="800" dirty="0">
                <a:latin typeface="Arial" panose="020B0604020202020204" pitchFamily="34" charset="0"/>
                <a:ea typeface="Calibri" panose="020F0502020204030204" pitchFamily="34" charset="0"/>
              </a:rPr>
              <a:t>.</a:t>
            </a:r>
            <a:r>
              <a:rPr lang="en-US" sz="800" dirty="0">
                <a:latin typeface="Arial" panose="020B0604020202020204" pitchFamily="34" charset="0"/>
                <a:ea typeface="Calibri" panose="020F0502020204030204" pitchFamily="34" charset="0"/>
              </a:rPr>
              <a:t>l</a:t>
            </a:r>
            <a:r>
              <a:rPr lang="ru-RU" sz="800" dirty="0">
                <a:latin typeface="Arial" panose="020B0604020202020204" pitchFamily="34" charset="0"/>
                <a:ea typeface="Calibri" panose="020F0502020204030204" pitchFamily="34" charset="0"/>
              </a:rPr>
              <a:t>. (“</a:t>
            </a:r>
            <a:r>
              <a:rPr lang="en-US" sz="800" b="1" dirty="0">
                <a:latin typeface="Arial" panose="020B0604020202020204" pitchFamily="34" charset="0"/>
                <a:ea typeface="Calibri" panose="020F0502020204030204" pitchFamily="34" charset="0"/>
              </a:rPr>
              <a:t>ERG</a:t>
            </a:r>
            <a:r>
              <a:rPr lang="ru-RU" sz="800" dirty="0">
                <a:latin typeface="Arial" panose="020B0604020202020204" pitchFamily="34" charset="0"/>
                <a:ea typeface="Calibri" panose="020F0502020204030204" pitchFamily="34" charset="0"/>
              </a:rPr>
              <a:t>”, а совместно со всеми ее аффилированными лицами, включая </a:t>
            </a:r>
            <a:r>
              <a:rPr lang="ru-RU" sz="800" dirty="0" smtClean="0">
                <a:latin typeface="Arial" panose="020B0604020202020204" pitchFamily="34" charset="0"/>
                <a:ea typeface="Calibri" panose="020F0502020204030204" pitchFamily="34" charset="0"/>
              </a:rPr>
              <a:t>прямые </a:t>
            </a:r>
            <a:r>
              <a:rPr lang="ru-RU" sz="800" dirty="0">
                <a:latin typeface="Arial" panose="020B0604020202020204" pitchFamily="34" charset="0"/>
                <a:ea typeface="Calibri" panose="020F0502020204030204" pitchFamily="34" charset="0"/>
              </a:rPr>
              <a:t>и опосредованные дочерние </a:t>
            </a:r>
            <a:r>
              <a:rPr lang="ru-RU" sz="800" dirty="0" smtClean="0">
                <a:latin typeface="Arial" panose="020B0604020202020204" pitchFamily="34" charset="0"/>
                <a:ea typeface="Calibri" panose="020F0502020204030204" pitchFamily="34" charset="0"/>
              </a:rPr>
              <a:t>компании, </a:t>
            </a:r>
            <a:r>
              <a:rPr lang="ru-RU" sz="800" dirty="0">
                <a:latin typeface="Arial" panose="020B0604020202020204" pitchFamily="34" charset="0"/>
                <a:ea typeface="Calibri" panose="020F0502020204030204" pitchFamily="34" charset="0"/>
              </a:rPr>
              <a:t>- «</a:t>
            </a:r>
            <a:r>
              <a:rPr lang="ru-RU" sz="800" b="1" dirty="0">
                <a:latin typeface="Arial" panose="020B0604020202020204" pitchFamily="34" charset="0"/>
                <a:ea typeface="Calibri" panose="020F0502020204030204" pitchFamily="34" charset="0"/>
              </a:rPr>
              <a:t>Компании Группы</a:t>
            </a:r>
            <a:r>
              <a:rPr lang="ru-RU" sz="800" dirty="0">
                <a:latin typeface="Arial" panose="020B0604020202020204" pitchFamily="34" charset="0"/>
                <a:ea typeface="Calibri" panose="020F0502020204030204" pitchFamily="34" charset="0"/>
              </a:rPr>
              <a:t>» или «</a:t>
            </a:r>
            <a:r>
              <a:rPr lang="ru-RU" sz="800" b="1" dirty="0">
                <a:latin typeface="Arial" panose="020B0604020202020204" pitchFamily="34" charset="0"/>
                <a:ea typeface="Calibri" panose="020F0502020204030204" pitchFamily="34" charset="0"/>
              </a:rPr>
              <a:t>Группа</a:t>
            </a:r>
            <a:r>
              <a:rPr lang="ru-RU"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Нижеследующее</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также</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относится</a:t>
            </a:r>
            <a:r>
              <a:rPr lang="en-US" sz="800" dirty="0">
                <a:latin typeface="Arial" panose="020B0604020202020204" pitchFamily="34" charset="0"/>
                <a:ea typeface="Calibri" panose="020F0502020204030204" pitchFamily="34" charset="0"/>
              </a:rPr>
              <a:t> к </a:t>
            </a:r>
            <a:r>
              <a:rPr lang="en-US" sz="800" dirty="0" err="1">
                <a:latin typeface="Arial" panose="020B0604020202020204" pitchFamily="34" charset="0"/>
                <a:ea typeface="Calibri" panose="020F0502020204030204" pitchFamily="34" charset="0"/>
              </a:rPr>
              <a:t>любой</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презентации</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сообщению</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или</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мнению</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включая</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устное</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относящ</a:t>
            </a:r>
            <a:r>
              <a:rPr lang="ru-RU" sz="800" dirty="0" err="1">
                <a:latin typeface="Arial" panose="020B0604020202020204" pitchFamily="34" charset="0"/>
                <a:ea typeface="Calibri" panose="020F0502020204030204" pitchFamily="34" charset="0"/>
              </a:rPr>
              <a:t>имся</a:t>
            </a:r>
            <a:r>
              <a:rPr lang="en-US" sz="800" dirty="0">
                <a:latin typeface="Arial" panose="020B0604020202020204" pitchFamily="34" charset="0"/>
                <a:ea typeface="Calibri" panose="020F0502020204030204" pitchFamily="34" charset="0"/>
              </a:rPr>
              <a:t> к </a:t>
            </a:r>
            <a:r>
              <a:rPr lang="en-US" sz="800" dirty="0" err="1">
                <a:latin typeface="Arial" panose="020B0604020202020204" pitchFamily="34" charset="0"/>
                <a:ea typeface="Calibri" panose="020F0502020204030204" pitchFamily="34" charset="0"/>
              </a:rPr>
              <a:t>настоящему</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Документу</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или</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любой</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содержащейся</a:t>
            </a:r>
            <a:r>
              <a:rPr lang="en-US" sz="800" dirty="0">
                <a:latin typeface="Arial" panose="020B0604020202020204" pitchFamily="34" charset="0"/>
                <a:ea typeface="Calibri" panose="020F0502020204030204" pitchFamily="34" charset="0"/>
              </a:rPr>
              <a:t> в </a:t>
            </a:r>
            <a:r>
              <a:rPr lang="en-US" sz="800" dirty="0" err="1">
                <a:latin typeface="Arial" panose="020B0604020202020204" pitchFamily="34" charset="0"/>
                <a:ea typeface="Calibri" panose="020F0502020204030204" pitchFamily="34" charset="0"/>
              </a:rPr>
              <a:t>нем</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информации</a:t>
            </a:r>
            <a:r>
              <a:rPr lang="en-US" sz="800" dirty="0">
                <a:latin typeface="Arial" panose="020B0604020202020204" pitchFamily="34" charset="0"/>
                <a:ea typeface="Calibri" panose="020F0502020204030204" pitchFamily="34" charset="0"/>
              </a:rPr>
              <a:t>, </a:t>
            </a:r>
            <a:r>
              <a:rPr lang="ru-RU" sz="800" dirty="0">
                <a:latin typeface="Arial" panose="020B0604020202020204" pitchFamily="34" charset="0"/>
                <a:ea typeface="Calibri" panose="020F0502020204030204" pitchFamily="34" charset="0"/>
              </a:rPr>
              <a:t>предоставленному </a:t>
            </a:r>
            <a:r>
              <a:rPr lang="en-US" sz="800" dirty="0" err="1">
                <a:latin typeface="Arial" panose="020B0604020202020204" pitchFamily="34" charset="0"/>
                <a:ea typeface="Calibri" panose="020F0502020204030204" pitchFamily="34" charset="0"/>
              </a:rPr>
              <a:t>вам</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или</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любому</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из</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ваших</a:t>
            </a:r>
            <a:r>
              <a:rPr lang="en-US" sz="800" dirty="0">
                <a:latin typeface="Arial" panose="020B0604020202020204" pitchFamily="34" charset="0"/>
                <a:ea typeface="Calibri" panose="020F0502020204030204" pitchFamily="34" charset="0"/>
              </a:rPr>
              <a:t> </a:t>
            </a:r>
            <a:r>
              <a:rPr lang="ru-RU" sz="800" dirty="0">
                <a:latin typeface="Arial" panose="020B0604020202020204" pitchFamily="34" charset="0"/>
                <a:ea typeface="Calibri" panose="020F0502020204030204" pitchFamily="34" charset="0"/>
              </a:rPr>
              <a:t>связанных лиц </a:t>
            </a:r>
            <a:r>
              <a:rPr lang="en-US" sz="800" dirty="0" err="1">
                <a:latin typeface="Arial" panose="020B0604020202020204" pitchFamily="34" charset="0"/>
                <a:ea typeface="Calibri" panose="020F0502020204030204" pitchFamily="34" charset="0"/>
              </a:rPr>
              <a:t>или</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любой</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другой</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заинтересованной</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стороне</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или</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соответствующим</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консультантам</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любой</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Компанией</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Группы</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или</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любым</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из</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ее</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акционеров</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директоров</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должностных</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лиц</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агентов</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сотрудников</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или</a:t>
            </a:r>
            <a:r>
              <a:rPr lang="en-US" sz="800" dirty="0">
                <a:latin typeface="Arial" panose="020B0604020202020204" pitchFamily="34" charset="0"/>
                <a:ea typeface="Calibri" panose="020F0502020204030204" pitchFamily="34" charset="0"/>
              </a:rPr>
              <a:t> </a:t>
            </a:r>
            <a:r>
              <a:rPr lang="en-US" sz="800" dirty="0" err="1">
                <a:latin typeface="Arial" panose="020B0604020202020204" pitchFamily="34" charset="0"/>
                <a:ea typeface="Calibri" panose="020F0502020204030204" pitchFamily="34" charset="0"/>
              </a:rPr>
              <a:t>консультантов</a:t>
            </a:r>
            <a:r>
              <a:rPr lang="en-US" sz="800" dirty="0" smtClean="0">
                <a:latin typeface="Arial" panose="020B0604020202020204" pitchFamily="34" charset="0"/>
                <a:ea typeface="Calibri" panose="020F0502020204030204" pitchFamily="34" charset="0"/>
              </a:rPr>
              <a:t>.</a:t>
            </a:r>
            <a:endParaRPr lang="ru-RU" sz="800" dirty="0" smtClean="0">
              <a:latin typeface="Arial" panose="020B0604020202020204" pitchFamily="34" charset="0"/>
              <a:ea typeface="Calibri" panose="020F0502020204030204" pitchFamily="34" charset="0"/>
            </a:endParaRPr>
          </a:p>
          <a:p>
            <a:pPr lvl="0">
              <a:spcBef>
                <a:spcPts val="300"/>
              </a:spcBef>
              <a:defRPr/>
            </a:pPr>
            <a:r>
              <a:rPr lang="ru-RU" sz="800" dirty="0">
                <a:latin typeface="Arial" panose="020B0604020202020204" pitchFamily="34" charset="0"/>
                <a:ea typeface="Calibri" panose="020F0502020204030204" pitchFamily="34" charset="0"/>
              </a:rPr>
              <a:t>Получатель настоящего Документа соглашается с тем, что настоящий Документ и содержащаяся в нем информация являются строго конфиденциальными и были предоставлены получателю исключительно для того, чтобы помочь оценить потенциальную инвестицию в Актив, и не могут быть далее распространены какому-либо другому лицу, а также не могут быть раскрыты, воспроизведены или переданы в любой форме, полностью или частично, или использованы каким-либо образом для любых других целей. Настоящий Документ не является, не является частью и не должен толковаться как предложение (оферта) о продаже или выпуске, предложение или приглашение подписаться или иным образом приобрести, а также не должен толковаться как реклама каких-либо ценных бумаг какой-либо Компании Группы </a:t>
            </a:r>
            <a:r>
              <a:rPr lang="ru-RU" sz="800" dirty="0" smtClean="0">
                <a:latin typeface="Arial" panose="020B0604020202020204" pitchFamily="34" charset="0"/>
                <a:ea typeface="Calibri" panose="020F0502020204030204" pitchFamily="34" charset="0"/>
              </a:rPr>
              <a:t>в </a:t>
            </a:r>
            <a:r>
              <a:rPr lang="ru-RU" sz="800" dirty="0">
                <a:latin typeface="Arial" panose="020B0604020202020204" pitchFamily="34" charset="0"/>
                <a:ea typeface="Calibri" panose="020F0502020204030204" pitchFamily="34" charset="0"/>
              </a:rPr>
              <a:t>любой юрисдикции или как побуждение к осуществлению инвестиционной деятельности в любой юрисдикции. Соответственно, ничто в настоящем Документе не является предложением (офертой) продать или предложением сделать оферту купить какие-либо ценные бумаги в какой-либо юрисдикции</a:t>
            </a:r>
            <a:r>
              <a:rPr lang="ru-RU" sz="800" dirty="0" smtClean="0">
                <a:latin typeface="Arial" panose="020B0604020202020204" pitchFamily="34" charset="0"/>
                <a:ea typeface="Calibri" panose="020F0502020204030204" pitchFamily="34" charset="0"/>
              </a:rPr>
              <a:t>. Никакая </a:t>
            </a:r>
            <a:r>
              <a:rPr lang="ru-RU" sz="800" dirty="0">
                <a:latin typeface="Arial" panose="020B0604020202020204" pitchFamily="34" charset="0"/>
                <a:ea typeface="Calibri" panose="020F0502020204030204" pitchFamily="34" charset="0"/>
              </a:rPr>
              <a:t>Компания Группы или никто из ее акционеров, директоров, должностных лиц, агентов, сотрудников или консультантов не делает никаких заверений, обещаний или гарантий (явных или подразумеваемых) относительно справедливости, правильности, точности, обоснованности или полноты информации, содержащейся в настоящем Документе, или вообще каким-либо образом в отношении нее. Любое такое заверение, обещание или гарантия (явные или подразумеваемые) прямо отрицаются и исключаются</a:t>
            </a:r>
            <a:r>
              <a:rPr lang="ru-RU" sz="800" dirty="0" smtClean="0">
                <a:latin typeface="Arial" panose="020B0604020202020204" pitchFamily="34" charset="0"/>
                <a:ea typeface="Calibri" panose="020F0502020204030204" pitchFamily="34" charset="0"/>
              </a:rPr>
              <a:t>. В </a:t>
            </a:r>
            <a:r>
              <a:rPr lang="ru-RU" sz="800" dirty="0">
                <a:latin typeface="Arial" panose="020B0604020202020204" pitchFamily="34" charset="0"/>
                <a:ea typeface="Calibri" panose="020F0502020204030204" pitchFamily="34" charset="0"/>
              </a:rPr>
              <a:t>максимально возможной степени, разрешенной законом, ни одна Компания Группы, ни кто-либо из ее акционеров, директоров, должностных лиц, агентов, сотрудников или консультантов не несет никакой ответственности или не будет нести ответственность (в любом случае, независимо от того, может ли такая ответственность быть прямой или косвенной, явной или подразумеваемой, договорной, </a:t>
            </a:r>
            <a:r>
              <a:rPr lang="ru-RU" sz="800" dirty="0" err="1">
                <a:latin typeface="Arial" panose="020B0604020202020204" pitchFamily="34" charset="0"/>
                <a:ea typeface="Calibri" panose="020F0502020204030204" pitchFamily="34" charset="0"/>
              </a:rPr>
              <a:t>деликтной</a:t>
            </a:r>
            <a:r>
              <a:rPr lang="ru-RU" sz="800" dirty="0">
                <a:latin typeface="Arial" panose="020B0604020202020204" pitchFamily="34" charset="0"/>
                <a:ea typeface="Calibri" panose="020F0502020204030204" pitchFamily="34" charset="0"/>
              </a:rPr>
              <a:t>, установленной законом или иной) за или в отношении справедливости, правильности, точности, разумности или полноты или вообще любого использования информации или любых мнений, проекций или прогнозов, содержащихся в настоящем Документе, а также за или в отношении любых ошибок, упущений или неточностей в нем, а также за любые убытки, независимо от того, как они возникли в результате использования настоящего Документа</a:t>
            </a:r>
            <a:r>
              <a:rPr lang="ru-RU" sz="800" dirty="0" smtClean="0">
                <a:latin typeface="Arial" panose="020B0604020202020204" pitchFamily="34" charset="0"/>
                <a:ea typeface="Calibri" panose="020F0502020204030204" pitchFamily="34" charset="0"/>
              </a:rPr>
              <a:t>. Настоящий </a:t>
            </a:r>
            <a:r>
              <a:rPr lang="ru-RU" sz="800" dirty="0">
                <a:latin typeface="Arial" panose="020B0604020202020204" pitchFamily="34" charset="0"/>
                <a:ea typeface="Calibri" panose="020F0502020204030204" pitchFamily="34" charset="0"/>
              </a:rPr>
              <a:t>Документ не должен рассматриваться как какая-либо форма обязательства со стороны какой-либо Компании Группы осуществлять какую-либо сделку, и за ней сохраняется право прекратить любые переговоры или общение с любым лицом без какой-либо ответственности. Ни при каких обстоятельствах Компания Группы не несет ответственности за любые расходы, убытки или затраты, понесенные в связи с какой-либо оценкой </a:t>
            </a:r>
            <a:r>
              <a:rPr lang="ru-RU" sz="800" dirty="0" smtClean="0">
                <a:latin typeface="Arial" panose="020B0604020202020204" pitchFamily="34" charset="0"/>
                <a:ea typeface="Calibri" panose="020F0502020204030204" pitchFamily="34" charset="0"/>
              </a:rPr>
              <a:t>Актива </a:t>
            </a:r>
            <a:r>
              <a:rPr lang="ru-RU" sz="800" dirty="0">
                <a:latin typeface="Arial" panose="020B0604020202020204" pitchFamily="34" charset="0"/>
                <a:ea typeface="Calibri" panose="020F0502020204030204" pitchFamily="34" charset="0"/>
              </a:rPr>
              <a:t>или Группы, а также любыми такими переговорами или коммуникациями</a:t>
            </a:r>
            <a:r>
              <a:rPr lang="ru-RU" sz="800" dirty="0" smtClean="0">
                <a:latin typeface="Arial" panose="020B0604020202020204" pitchFamily="34" charset="0"/>
                <a:ea typeface="Calibri" panose="020F0502020204030204" pitchFamily="34" charset="0"/>
              </a:rPr>
              <a:t>. При </a:t>
            </a:r>
            <a:r>
              <a:rPr lang="ru-RU" sz="800" dirty="0">
                <a:latin typeface="Arial" panose="020B0604020202020204" pitchFamily="34" charset="0"/>
                <a:ea typeface="Calibri" panose="020F0502020204030204" pitchFamily="34" charset="0"/>
              </a:rPr>
              <a:t>предоставлении настоящего Документа ни одна Компания Группы не берет на себя никаких обязательств по предоставлению получателю доступа к любой дополнительной информации, обновлению настоящего Документа или исправлению любых неточностей в настоящем Документе или упущений из него и не дает никаких заверений, обещаний или гарантий (явных или подразумеваемых) в том, что она раскрыла всю информацию, относящуюся к предмету Документа или содержащейся в нем информации</a:t>
            </a:r>
            <a:r>
              <a:rPr lang="ru-RU" sz="800" dirty="0" smtClean="0">
                <a:latin typeface="Arial" panose="020B0604020202020204" pitchFamily="34" charset="0"/>
                <a:ea typeface="Calibri" panose="020F0502020204030204" pitchFamily="34" charset="0"/>
              </a:rPr>
              <a:t>.</a:t>
            </a:r>
          </a:p>
          <a:p>
            <a:pPr lvl="0">
              <a:spcBef>
                <a:spcPts val="300"/>
              </a:spcBef>
              <a:defRPr/>
            </a:pPr>
            <a:r>
              <a:rPr lang="ru-RU" sz="800" dirty="0" smtClean="0">
                <a:latin typeface="Arial" panose="020B0604020202020204" pitchFamily="34" charset="0"/>
                <a:ea typeface="Calibri" panose="020F0502020204030204" pitchFamily="34" charset="0"/>
              </a:rPr>
              <a:t>Настоящий </a:t>
            </a:r>
            <a:r>
              <a:rPr lang="ru-RU" sz="800" dirty="0">
                <a:latin typeface="Arial" panose="020B0604020202020204" pitchFamily="34" charset="0"/>
                <a:ea typeface="Calibri" panose="020F0502020204030204" pitchFamily="34" charset="0"/>
              </a:rPr>
              <a:t>Документ может включать финансовые или иные проекции или прогнозы и другие заявления в отношении будущих событий, касающиеся стратегии, планов, целей, задач, будущей деятельности, событий, разработок или намерений. По своей природе такие проекции, прогнозы и заявления связаны с риском и неопределенностью, поскольку они относятся к будущим событиям и могут зависеть от допущений относительно бизнеса Группы, результатов ее деятельности, финансового положения, ликвидности, перспектив, роста или стратегий и других обстоятельств, как внутренних для Группы, так и внешних, которые могут произойти или не произойти в будущем. Любые такие проекции, прогнозы или заявления не являются гарантией будущих результатов или событий, и фактические результаты или события могут существенно отличаться и часто существенно отличаются от тех, которые содержатся в таких проекциях, прогнозах или заявлениях. Ничто, содержащееся в настоящем Документе, не является и не должно рассматриваться как обещание, гарантия или заверение (явное или подразумеваемое) в отношении будущих результатов </a:t>
            </a:r>
            <a:r>
              <a:rPr lang="ru-RU" sz="800" dirty="0" smtClean="0">
                <a:latin typeface="Arial" panose="020B0604020202020204" pitchFamily="34" charset="0"/>
                <a:ea typeface="Calibri" panose="020F0502020204030204" pitchFamily="34" charset="0"/>
              </a:rPr>
              <a:t>деятельности Актива или </a:t>
            </a:r>
            <a:r>
              <a:rPr lang="ru-RU" sz="800" dirty="0">
                <a:latin typeface="Arial" panose="020B0604020202020204" pitchFamily="34" charset="0"/>
                <a:ea typeface="Calibri" panose="020F0502020204030204" pitchFamily="34" charset="0"/>
              </a:rPr>
              <a:t>Группы в целом. Никакие заверения, обещания или гарантии (явные или подразумеваемые) не предоставляются в отношении справедливости, правильности, точности, разумности, полноты или достижимости любого заявления в отношении будущих событий, оценки, проекции, прогноза или мнения или любого лежащего в их основе предположения. Ни в коем случае не следует полагаться на справедливость, правильность, точность, обоснованность, полноту или достижимость настоящего Документа или содержащейся в нем информации. Компании Группы, их акционеры, директора, должностные лица, агенты, сотрудники и консультанты прямо отказываются от какой-либо обязанности информировать любого получателя настоящего Документа о любом вопросе, который впоследствии может быть доведен до их сведения и который может повлиять на любую информацию, содержащуюся в настоящем Документе, включая любые проекции или прогнозы или другие заявления в отношении будущих событий</a:t>
            </a:r>
            <a:r>
              <a:rPr lang="ru-RU" sz="800" dirty="0" smtClean="0">
                <a:latin typeface="Arial" panose="020B0604020202020204" pitchFamily="34" charset="0"/>
                <a:ea typeface="Calibri" panose="020F0502020204030204" pitchFamily="34" charset="0"/>
              </a:rPr>
              <a:t>.</a:t>
            </a:r>
          </a:p>
          <a:p>
            <a:pPr lvl="0">
              <a:spcBef>
                <a:spcPts val="300"/>
              </a:spcBef>
              <a:defRPr/>
            </a:pPr>
            <a:r>
              <a:rPr lang="ru-RU" sz="800" dirty="0" smtClean="0">
                <a:latin typeface="Arial" panose="020B0604020202020204" pitchFamily="34" charset="0"/>
                <a:ea typeface="Calibri" panose="020F0502020204030204" pitchFamily="34" charset="0"/>
              </a:rPr>
              <a:t>Настоящий </a:t>
            </a:r>
            <a:r>
              <a:rPr lang="ru-RU" sz="800" dirty="0">
                <a:latin typeface="Arial" panose="020B0604020202020204" pitchFamily="34" charset="0"/>
                <a:ea typeface="Calibri" panose="020F0502020204030204" pitchFamily="34" charset="0"/>
              </a:rPr>
              <a:t>Документ не является и не должен рассматриваться как предоставление инвестиционных консультаций какой-либо Компанией Группы или любым из ее акционеров, директоров, должностных лиц, агентов, сотрудников или консультантов. Настоящий Документ не предназначен для предоставления и не должен приниматься в качестве основы для принятия какого-либо инвестиционного решения или оценки и не должен рассматриваться как рекомендация какой-либо Компании Группы (или кого-либо из ее акционеров, директоров, должностных лиц, агентов, сотрудников или консультантов) какому-либо получателю информации заключить какую-либо сделку. Каждое лицо, которому предоставляется настоящий Документ, должно полагаться на свою собственную независимую оценку Актива, условий любой сделки и рисков, обычно связанных с осуществлением инвестиций, после проведения таких исследований и получения таких консультаций, которые могут быть сочтены </a:t>
            </a:r>
            <a:r>
              <a:rPr lang="ru-RU" sz="800" dirty="0" smtClean="0">
                <a:latin typeface="Arial" panose="020B0604020202020204" pitchFamily="34" charset="0"/>
                <a:ea typeface="Calibri" panose="020F0502020204030204" pitchFamily="34" charset="0"/>
              </a:rPr>
              <a:t>необходимыми. Действительность</a:t>
            </a:r>
            <a:r>
              <a:rPr lang="ru-RU" sz="800" dirty="0">
                <a:latin typeface="Arial" panose="020B0604020202020204" pitchFamily="34" charset="0"/>
                <a:ea typeface="Calibri" panose="020F0502020204030204" pitchFamily="34" charset="0"/>
              </a:rPr>
              <a:t>, исполнение, значение и объем настоящего заявления об отказе от ответственности, а также любые споры или претензии, возникающие из него или в связи с ним, регулируются и толкуются в соответствии с правом Англии и Уэльса.</a:t>
            </a:r>
            <a:endParaRPr kumimoji="0" lang="en-US" sz="800" b="0" i="0" u="none" strike="noStrike" kern="1200" cap="none" spc="0" normalizeH="0" baseline="0" noProof="0" dirty="0">
              <a:ln>
                <a:noFill/>
              </a:ln>
              <a:solidFill>
                <a:prstClr val="black"/>
              </a:solidFill>
              <a:effectLst/>
              <a:uLnTx/>
              <a:uFillTx/>
              <a:latin typeface="Calibri"/>
            </a:endParaRPr>
          </a:p>
        </p:txBody>
      </p:sp>
    </p:spTree>
    <p:extLst>
      <p:ext uri="{BB962C8B-B14F-4D97-AF65-F5344CB8AC3E}">
        <p14:creationId xmlns:p14="http://schemas.microsoft.com/office/powerpoint/2010/main" val="41055914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2" name="Object 151" hidden="1"/>
          <p:cNvGraphicFramePr>
            <a:graphicFrameLocks noChangeAspect="1"/>
          </p:cNvGraphicFramePr>
          <p:nvPr>
            <p:custDataLst>
              <p:tags r:id="rId2"/>
            </p:custDataLst>
            <p:extLst>
              <p:ext uri="{D42A27DB-BD31-4B8C-83A1-F6EECF244321}">
                <p14:modId xmlns:p14="http://schemas.microsoft.com/office/powerpoint/2010/main" val="1882343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0356" name="think-cell Slide" r:id="rId5" imgW="395" imgH="396" progId="TCLayout.ActiveDocument.1">
                  <p:embed/>
                </p:oleObj>
              </mc:Choice>
              <mc:Fallback>
                <p:oleObj name="think-cell Slide" r:id="rId5" imgW="395" imgH="396" progId="TCLayout.ActiveDocument.1">
                  <p:embed/>
                  <p:pic>
                    <p:nvPicPr>
                      <p:cNvPr id="152" name="Object 15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51" name="Rectangle 150"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defRPr/>
            </a:pPr>
            <a:endParaRPr kumimoji="0" lang="en-ZA" sz="4000" u="none" strike="noStrike" kern="1200" cap="none" spc="0" normalizeH="0" noProof="0" dirty="0">
              <a:ln>
                <a:noFill/>
              </a:ln>
              <a:solidFill>
                <a:prstClr val="white"/>
              </a:solidFill>
              <a:effectLst/>
              <a:uLnTx/>
              <a:uFillTx/>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a:xfrm>
            <a:off x="838200" y="365125"/>
            <a:ext cx="10515600" cy="522005"/>
          </a:xfrm>
        </p:spPr>
        <p:txBody>
          <a:bodyPr vert="horz">
            <a:noAutofit/>
          </a:bodyPr>
          <a:lstStyle/>
          <a:p>
            <a:r>
              <a:rPr lang="ru-RU" sz="2800" dirty="0" err="1" smtClean="0">
                <a:solidFill>
                  <a:srgbClr val="EF7F1A"/>
                </a:solidFill>
              </a:rPr>
              <a:t>Увальненское</a:t>
            </a:r>
            <a:r>
              <a:rPr lang="ru-RU" sz="2800" dirty="0" smtClean="0">
                <a:solidFill>
                  <a:srgbClr val="EF7F1A"/>
                </a:solidFill>
              </a:rPr>
              <a:t> месторождение диорита</a:t>
            </a:r>
            <a:r>
              <a:rPr lang="ru-RU" sz="2800" dirty="0" smtClean="0"/>
              <a:t> – строительный </a:t>
            </a:r>
            <a:br>
              <a:rPr lang="ru-RU" sz="2800" dirty="0" smtClean="0"/>
            </a:br>
            <a:r>
              <a:rPr lang="ru-RU" sz="2800" dirty="0" smtClean="0"/>
              <a:t>камень отличного качества в 34км от города Рудный</a:t>
            </a:r>
            <a:endParaRPr lang="en-ZA" sz="2800" dirty="0">
              <a:solidFill>
                <a:srgbClr val="00B050"/>
              </a:solidFill>
            </a:endParaRPr>
          </a:p>
        </p:txBody>
      </p:sp>
      <p:sp>
        <p:nvSpPr>
          <p:cNvPr id="114" name="Rectangle 113">
            <a:extLst>
              <a:ext uri="{FF2B5EF4-FFF2-40B4-BE49-F238E27FC236}">
                <a16:creationId xmlns:a16="http://schemas.microsoft.com/office/drawing/2014/main" xmlns="" id="{45E3EC1B-5188-4861-A3C6-89AAA73CF6A0}"/>
              </a:ext>
            </a:extLst>
          </p:cNvPr>
          <p:cNvSpPr/>
          <p:nvPr/>
        </p:nvSpPr>
        <p:spPr>
          <a:xfrm>
            <a:off x="0" y="1143000"/>
            <a:ext cx="5220000" cy="287338"/>
          </a:xfrm>
          <a:prstGeom prst="rect">
            <a:avLst/>
          </a:prstGeom>
          <a:gradFill flip="none" rotWithShape="1">
            <a:gsLst>
              <a:gs pos="0">
                <a:schemeClr val="accent2">
                  <a:lumMod val="40000"/>
                  <a:lumOff val="60000"/>
                </a:schemeClr>
              </a:gs>
              <a:gs pos="37000">
                <a:schemeClr val="accent2"/>
              </a:gs>
              <a:gs pos="83000">
                <a:schemeClr val="accent2"/>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Право недропользования</a:t>
            </a:r>
            <a:endParaRPr kumimoji="0" lang="en-ZA"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2" name="Rectangle 181">
            <a:extLst>
              <a:ext uri="{FF2B5EF4-FFF2-40B4-BE49-F238E27FC236}">
                <a16:creationId xmlns:a16="http://schemas.microsoft.com/office/drawing/2014/main" xmlns="" id="{ECE27A7B-2E35-4A4E-879E-896C57C69CA0}"/>
              </a:ext>
            </a:extLst>
          </p:cNvPr>
          <p:cNvSpPr/>
          <p:nvPr/>
        </p:nvSpPr>
        <p:spPr>
          <a:xfrm>
            <a:off x="6972000" y="1143000"/>
            <a:ext cx="5220000" cy="287338"/>
          </a:xfrm>
          <a:prstGeom prst="rect">
            <a:avLst/>
          </a:prstGeom>
          <a:gradFill flip="none" rotWithShape="1">
            <a:gsLst>
              <a:gs pos="100000">
                <a:schemeClr val="accent2">
                  <a:lumMod val="40000"/>
                  <a:lumOff val="60000"/>
                </a:schemeClr>
              </a:gs>
              <a:gs pos="67000">
                <a:schemeClr val="accent2"/>
              </a:gs>
              <a:gs pos="17000">
                <a:schemeClr val="accent2"/>
              </a:gs>
              <a:gs pos="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Расположение</a:t>
            </a:r>
            <a:endParaRPr kumimoji="0" lang="en-ZA"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3" name="Rectangle 182">
            <a:extLst>
              <a:ext uri="{FF2B5EF4-FFF2-40B4-BE49-F238E27FC236}">
                <a16:creationId xmlns:a16="http://schemas.microsoft.com/office/drawing/2014/main" xmlns="" id="{6248DFB4-7C01-4C81-9307-BAF50E04192B}"/>
              </a:ext>
            </a:extLst>
          </p:cNvPr>
          <p:cNvSpPr/>
          <p:nvPr/>
        </p:nvSpPr>
        <p:spPr>
          <a:xfrm>
            <a:off x="0" y="4176720"/>
            <a:ext cx="5220000" cy="287338"/>
          </a:xfrm>
          <a:prstGeom prst="rect">
            <a:avLst/>
          </a:prstGeom>
          <a:gradFill flip="none" rotWithShape="1">
            <a:gsLst>
              <a:gs pos="0">
                <a:schemeClr val="accent2">
                  <a:lumMod val="40000"/>
                  <a:lumOff val="60000"/>
                </a:schemeClr>
              </a:gs>
              <a:gs pos="37000">
                <a:schemeClr val="accent2"/>
              </a:gs>
              <a:gs pos="83000">
                <a:schemeClr val="accent2"/>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Земля и инфраструктура</a:t>
            </a:r>
            <a:endParaRPr kumimoji="0" lang="en-ZA"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6" name="Rectangle 185">
            <a:extLst>
              <a:ext uri="{FF2B5EF4-FFF2-40B4-BE49-F238E27FC236}">
                <a16:creationId xmlns:a16="http://schemas.microsoft.com/office/drawing/2014/main" xmlns="" id="{0ABA1BEF-E5B5-49FC-90FB-F9A9C5EEFAEC}"/>
              </a:ext>
            </a:extLst>
          </p:cNvPr>
          <p:cNvSpPr/>
          <p:nvPr/>
        </p:nvSpPr>
        <p:spPr>
          <a:xfrm>
            <a:off x="6972000" y="4176720"/>
            <a:ext cx="5220000" cy="287338"/>
          </a:xfrm>
          <a:prstGeom prst="rect">
            <a:avLst/>
          </a:prstGeom>
          <a:gradFill flip="none" rotWithShape="1">
            <a:gsLst>
              <a:gs pos="100000">
                <a:schemeClr val="accent2">
                  <a:lumMod val="40000"/>
                  <a:lumOff val="60000"/>
                </a:schemeClr>
              </a:gs>
              <a:gs pos="67000">
                <a:schemeClr val="accent2"/>
              </a:gs>
              <a:gs pos="17000">
                <a:schemeClr val="accent2"/>
              </a:gs>
              <a:gs pos="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defRPr/>
            </a:pPr>
            <a:r>
              <a:rPr lang="ru-RU" sz="1200" b="1" dirty="0">
                <a:solidFill>
                  <a:prstClr val="white"/>
                </a:solidFill>
                <a:latin typeface="Arial" panose="020B0604020202020204" pitchFamily="34" charset="0"/>
                <a:cs typeface="Arial" panose="020B0604020202020204" pitchFamily="34" charset="0"/>
              </a:rPr>
              <a:t>Сооружения и оборудование</a:t>
            </a:r>
            <a:endParaRPr lang="en-ZA" sz="1200" b="1" dirty="0">
              <a:solidFill>
                <a:prstClr val="white"/>
              </a:solidFill>
              <a:latin typeface="Arial" panose="020B0604020202020204" pitchFamily="34" charset="0"/>
              <a:cs typeface="Arial" panose="020B0604020202020204" pitchFamily="34" charset="0"/>
            </a:endParaRPr>
          </a:p>
        </p:txBody>
      </p:sp>
      <p:pic>
        <p:nvPicPr>
          <p:cNvPr id="70" name="Объект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87000" y="4652511"/>
            <a:ext cx="1733343" cy="819950"/>
          </a:xfrm>
          <a:prstGeom prst="snip2DiagRect">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1" name="Объект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87000" y="5710416"/>
            <a:ext cx="1733343" cy="775505"/>
          </a:xfrm>
          <a:prstGeom prst="snip2DiagRect">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0" name="Rectangle 9" hidden="1"/>
          <p:cNvSpPr/>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ru-RU" sz="4000" dirty="0">
              <a:latin typeface="Arial" panose="020B0604020202020204" pitchFamily="34" charset="0"/>
              <a:ea typeface="+mj-ea"/>
              <a:cs typeface="Arial" panose="020B0604020202020204" pitchFamily="34" charset="0"/>
            </a:endParaRPr>
          </a:p>
        </p:txBody>
      </p:sp>
      <p:sp>
        <p:nvSpPr>
          <p:cNvPr id="126" name="Rectangle 125">
            <a:extLst>
              <a:ext uri="{FF2B5EF4-FFF2-40B4-BE49-F238E27FC236}">
                <a16:creationId xmlns:a16="http://schemas.microsoft.com/office/drawing/2014/main" xmlns="" id="{FF39AF7B-6BB8-4898-B1B9-8E0F4E3C2832}"/>
              </a:ext>
            </a:extLst>
          </p:cNvPr>
          <p:cNvSpPr/>
          <p:nvPr/>
        </p:nvSpPr>
        <p:spPr>
          <a:xfrm>
            <a:off x="664322" y="3045208"/>
            <a:ext cx="839060" cy="253916"/>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b="1" i="1" dirty="0" smtClean="0">
                <a:solidFill>
                  <a:srgbClr val="EF7F1A"/>
                </a:solidFill>
                <a:latin typeface="Arial" panose="020B0604020202020204" pitchFamily="34" charset="0"/>
                <a:cs typeface="Arial" panose="020B0604020202020204" pitchFamily="34" charset="0"/>
              </a:rPr>
              <a:t>Диорит</a:t>
            </a:r>
            <a:endParaRPr kumimoji="0" lang="en-ZA" sz="1050" b="1" i="1" u="none" strike="noStrike" kern="1200" cap="none" spc="0" normalizeH="0" baseline="0" noProof="0" dirty="0">
              <a:ln>
                <a:noFill/>
              </a:ln>
              <a:solidFill>
                <a:srgbClr val="EF7F1A"/>
              </a:solidFill>
              <a:effectLst/>
              <a:uLnTx/>
              <a:uFillTx/>
              <a:latin typeface="Arial" panose="020B0604020202020204" pitchFamily="34" charset="0"/>
              <a:cs typeface="Arial" panose="020B0604020202020204" pitchFamily="34" charset="0"/>
            </a:endParaRPr>
          </a:p>
        </p:txBody>
      </p:sp>
      <p:sp>
        <p:nvSpPr>
          <p:cNvPr id="128" name="TextBox 127"/>
          <p:cNvSpPr txBox="1">
            <a:spLocks/>
          </p:cNvSpPr>
          <p:nvPr/>
        </p:nvSpPr>
        <p:spPr>
          <a:xfrm>
            <a:off x="2168846" y="1717864"/>
            <a:ext cx="3051154" cy="2015936"/>
          </a:xfrm>
          <a:prstGeom prst="rect">
            <a:avLst/>
          </a:prstGeom>
        </p:spPr>
        <p:txBody>
          <a:bodyPr vert="horz" wrap="square" lIns="0" tIns="0" rIns="0" bIns="0" rtlCol="0" anchor="t" anchorCtr="0">
            <a:spAutoFit/>
          </a:bodyPr>
          <a:lstStyle>
            <a:lvl1pPr marL="342900" lvl="0" indent="-342900" eaLnBrk="1" hangingPunct="1">
              <a:spcBef>
                <a:spcPct val="20000"/>
              </a:spcBef>
              <a:buFont typeface="Arial" charset="0"/>
              <a:buChar char="•"/>
              <a:defRPr sz="3200">
                <a:latin typeface="+mn-lt"/>
                <a:cs typeface="+mn-cs"/>
              </a:defRPr>
            </a:lvl1pPr>
            <a:lvl2pPr marL="742950" lvl="1" indent="-285750" eaLnBrk="1" hangingPunct="1">
              <a:spcBef>
                <a:spcPct val="20000"/>
              </a:spcBef>
              <a:buFont typeface="Arial" charset="0"/>
              <a:buChar char="–"/>
              <a:defRPr sz="2800">
                <a:latin typeface="+mn-lt"/>
                <a:cs typeface="+mn-cs"/>
              </a:defRPr>
            </a:lvl2pPr>
            <a:lvl3pPr marL="1143000" lvl="2" indent="-228600" eaLnBrk="1" hangingPunct="1">
              <a:spcBef>
                <a:spcPct val="20000"/>
              </a:spcBef>
              <a:buFont typeface="Arial" charset="0"/>
              <a:buChar char="•"/>
              <a:defRPr sz="2400">
                <a:latin typeface="+mn-lt"/>
                <a:cs typeface="+mn-cs"/>
              </a:defRPr>
            </a:lvl3pPr>
            <a:lvl4pPr marL="1600200" lvl="3" indent="-228600" eaLnBrk="1" hangingPunct="1">
              <a:spcBef>
                <a:spcPct val="20000"/>
              </a:spcBef>
              <a:buFont typeface="Arial" charset="0"/>
              <a:buChar char="–"/>
              <a:defRPr sz="2000">
                <a:latin typeface="+mn-lt"/>
                <a:cs typeface="+mn-cs"/>
              </a:defRPr>
            </a:lvl4pPr>
            <a:lvl5pPr marL="2057400" lvl="4" indent="-228600" eaLnBrk="1" hangingPunct="1">
              <a:spcBef>
                <a:spcPct val="20000"/>
              </a:spcBef>
              <a:buFont typeface="Arial" charset="0"/>
              <a:buChar char="»"/>
              <a:defRPr sz="2000">
                <a:latin typeface="+mn-lt"/>
                <a:cs typeface="+mn-cs"/>
              </a:defRPr>
            </a:lvl5pPr>
            <a:lvl6pPr marL="2514600" indent="-228600">
              <a:spcBef>
                <a:spcPct val="20000"/>
              </a:spcBef>
              <a:buFont typeface="Arial" pitchFamily="34" charset="0"/>
              <a:buChar char="•"/>
              <a:defRPr sz="2000">
                <a:latin typeface="+mn-lt"/>
                <a:cs typeface="+mn-cs"/>
              </a:defRPr>
            </a:lvl6pPr>
            <a:lvl7pPr marL="2971800" indent="-228600">
              <a:spcBef>
                <a:spcPct val="20000"/>
              </a:spcBef>
              <a:buFont typeface="Arial" pitchFamily="34" charset="0"/>
              <a:buChar char="•"/>
              <a:defRPr sz="2000">
                <a:latin typeface="+mn-lt"/>
                <a:cs typeface="+mn-cs"/>
              </a:defRPr>
            </a:lvl7pPr>
            <a:lvl8pPr marL="3429000" indent="-228600">
              <a:spcBef>
                <a:spcPct val="20000"/>
              </a:spcBef>
              <a:buFont typeface="Arial" pitchFamily="34" charset="0"/>
              <a:buChar char="•"/>
              <a:defRPr sz="2000">
                <a:latin typeface="+mn-lt"/>
                <a:cs typeface="+mn-cs"/>
              </a:defRPr>
            </a:lvl8pPr>
            <a:lvl9pPr marL="3886200" indent="-228600">
              <a:spcBef>
                <a:spcPct val="20000"/>
              </a:spcBef>
              <a:buFont typeface="Arial" pitchFamily="34" charset="0"/>
              <a:buChar char="•"/>
              <a:defRPr sz="2000">
                <a:latin typeface="+mn-lt"/>
                <a:cs typeface="+mn-cs"/>
              </a:defRPr>
            </a:lvl9pPr>
          </a:lstStyle>
          <a:p>
            <a:pPr marL="177800" indent="-177800" defTabSz="914400" fontAlgn="base">
              <a:spcBef>
                <a:spcPts val="0"/>
              </a:spcBef>
              <a:spcAft>
                <a:spcPts val="400"/>
              </a:spcAft>
              <a:buClr>
                <a:srgbClr val="757477"/>
              </a:buClr>
            </a:pPr>
            <a:r>
              <a:rPr lang="ru-RU" sz="1100" b="1" dirty="0" smtClean="0">
                <a:solidFill>
                  <a:srgbClr val="5A6469"/>
                </a:solidFill>
                <a:latin typeface="Arial"/>
              </a:rPr>
              <a:t>Запасы</a:t>
            </a:r>
            <a:r>
              <a:rPr lang="ru-RU" sz="1100" dirty="0" smtClean="0">
                <a:solidFill>
                  <a:prstClr val="black"/>
                </a:solidFill>
                <a:latin typeface="Arial"/>
              </a:rPr>
              <a:t> </a:t>
            </a:r>
            <a:r>
              <a:rPr lang="ru-RU" sz="1100" dirty="0">
                <a:solidFill>
                  <a:prstClr val="black"/>
                </a:solidFill>
                <a:latin typeface="Arial"/>
              </a:rPr>
              <a:t>по </a:t>
            </a:r>
            <a:r>
              <a:rPr lang="ru-RU" sz="1100" dirty="0" smtClean="0">
                <a:solidFill>
                  <a:prstClr val="black"/>
                </a:solidFill>
                <a:latin typeface="Arial"/>
              </a:rPr>
              <a:t>категории:</a:t>
            </a:r>
            <a:br>
              <a:rPr lang="ru-RU" sz="1100" dirty="0" smtClean="0">
                <a:solidFill>
                  <a:prstClr val="black"/>
                </a:solidFill>
                <a:latin typeface="Arial"/>
              </a:rPr>
            </a:br>
            <a:r>
              <a:rPr lang="ru-RU" sz="1100" dirty="0">
                <a:solidFill>
                  <a:prstClr val="black"/>
                </a:solidFill>
                <a:latin typeface="Arial"/>
              </a:rPr>
              <a:t>А</a:t>
            </a:r>
            <a:r>
              <a:rPr lang="ru-RU" sz="1100" dirty="0" smtClean="0">
                <a:solidFill>
                  <a:prstClr val="black"/>
                </a:solidFill>
                <a:latin typeface="Arial"/>
              </a:rPr>
              <a:t> </a:t>
            </a:r>
            <a:r>
              <a:rPr lang="ru-RU" sz="1100" dirty="0">
                <a:solidFill>
                  <a:prstClr val="black"/>
                </a:solidFill>
                <a:latin typeface="Arial"/>
              </a:rPr>
              <a:t>= </a:t>
            </a:r>
            <a:r>
              <a:rPr lang="ru-RU" sz="1100" dirty="0" smtClean="0">
                <a:solidFill>
                  <a:prstClr val="black"/>
                </a:solidFill>
                <a:latin typeface="Arial"/>
              </a:rPr>
              <a:t>657.7 </a:t>
            </a:r>
            <a:r>
              <a:rPr lang="ru-RU" sz="1100" dirty="0">
                <a:solidFill>
                  <a:prstClr val="black"/>
                </a:solidFill>
                <a:latin typeface="Arial"/>
              </a:rPr>
              <a:t>тыс. м</a:t>
            </a:r>
            <a:r>
              <a:rPr lang="ru-RU" sz="1100" baseline="30000" dirty="0">
                <a:solidFill>
                  <a:prstClr val="black"/>
                </a:solidFill>
                <a:latin typeface="Arial"/>
              </a:rPr>
              <a:t>3</a:t>
            </a:r>
            <a:r>
              <a:rPr lang="ru-RU" sz="1100" dirty="0">
                <a:solidFill>
                  <a:prstClr val="black"/>
                </a:solidFill>
                <a:latin typeface="Arial"/>
              </a:rPr>
              <a:t>; </a:t>
            </a:r>
            <a:r>
              <a:rPr lang="ru-RU" sz="1100" dirty="0" smtClean="0">
                <a:solidFill>
                  <a:prstClr val="black"/>
                </a:solidFill>
                <a:latin typeface="Arial"/>
              </a:rPr>
              <a:t>В </a:t>
            </a:r>
            <a:r>
              <a:rPr lang="ru-RU" sz="1100" dirty="0">
                <a:solidFill>
                  <a:prstClr val="black"/>
                </a:solidFill>
                <a:latin typeface="Arial"/>
              </a:rPr>
              <a:t>= </a:t>
            </a:r>
            <a:r>
              <a:rPr lang="ru-RU" sz="1100" dirty="0" smtClean="0">
                <a:solidFill>
                  <a:prstClr val="black"/>
                </a:solidFill>
                <a:latin typeface="Arial"/>
              </a:rPr>
              <a:t>1 165.3 </a:t>
            </a:r>
            <a:r>
              <a:rPr lang="ru-RU" sz="1100" dirty="0">
                <a:solidFill>
                  <a:prstClr val="black"/>
                </a:solidFill>
                <a:latin typeface="Arial"/>
              </a:rPr>
              <a:t>тыс. </a:t>
            </a:r>
            <a:r>
              <a:rPr lang="ru-RU" sz="1100" dirty="0" smtClean="0">
                <a:solidFill>
                  <a:prstClr val="black"/>
                </a:solidFill>
                <a:latin typeface="Arial"/>
              </a:rPr>
              <a:t>м</a:t>
            </a:r>
            <a:r>
              <a:rPr lang="ru-RU" sz="1100" baseline="30000" dirty="0" smtClean="0">
                <a:solidFill>
                  <a:prstClr val="black"/>
                </a:solidFill>
                <a:latin typeface="Arial"/>
              </a:rPr>
              <a:t>3</a:t>
            </a:r>
            <a:r>
              <a:rPr lang="ru-RU" sz="1100" dirty="0" smtClean="0">
                <a:solidFill>
                  <a:prstClr val="black"/>
                </a:solidFill>
                <a:latin typeface="Arial"/>
              </a:rPr>
              <a:t>; </a:t>
            </a:r>
            <a:br>
              <a:rPr lang="ru-RU" sz="1100" dirty="0" smtClean="0">
                <a:solidFill>
                  <a:prstClr val="black"/>
                </a:solidFill>
                <a:latin typeface="Arial"/>
              </a:rPr>
            </a:br>
            <a:r>
              <a:rPr lang="ru-RU" sz="1100" dirty="0" smtClean="0">
                <a:solidFill>
                  <a:prstClr val="black"/>
                </a:solidFill>
                <a:latin typeface="Arial"/>
              </a:rPr>
              <a:t>С1 = 728.5 тыс. м</a:t>
            </a:r>
            <a:r>
              <a:rPr lang="ru-RU" sz="1100" baseline="30000" dirty="0" smtClean="0">
                <a:solidFill>
                  <a:prstClr val="black"/>
                </a:solidFill>
                <a:latin typeface="Arial"/>
              </a:rPr>
              <a:t>3</a:t>
            </a:r>
            <a:endParaRPr lang="ru-RU" sz="1100" baseline="30000" dirty="0">
              <a:solidFill>
                <a:prstClr val="black"/>
              </a:solidFill>
              <a:latin typeface="Arial"/>
            </a:endParaRPr>
          </a:p>
          <a:p>
            <a:pPr marL="177800" indent="-177800" defTabSz="914400" fontAlgn="base">
              <a:spcBef>
                <a:spcPts val="0"/>
              </a:spcBef>
              <a:spcAft>
                <a:spcPts val="400"/>
              </a:spcAft>
              <a:buClr>
                <a:srgbClr val="757477"/>
              </a:buClr>
            </a:pPr>
            <a:r>
              <a:rPr lang="ru-RU" sz="1100" dirty="0" smtClean="0">
                <a:solidFill>
                  <a:prstClr val="black"/>
                </a:solidFill>
                <a:latin typeface="Arial"/>
              </a:rPr>
              <a:t>Текущий </a:t>
            </a:r>
            <a:r>
              <a:rPr lang="ru-RU" sz="1100" b="1" dirty="0" smtClean="0">
                <a:solidFill>
                  <a:srgbClr val="5A6469"/>
                </a:solidFill>
                <a:latin typeface="Arial"/>
              </a:rPr>
              <a:t>срок </a:t>
            </a:r>
            <a:r>
              <a:rPr lang="ru-RU" sz="1100" b="1" dirty="0">
                <a:solidFill>
                  <a:srgbClr val="5A6469"/>
                </a:solidFill>
                <a:latin typeface="Arial"/>
              </a:rPr>
              <a:t>действия</a:t>
            </a:r>
            <a:r>
              <a:rPr lang="ru-RU" sz="1100" dirty="0">
                <a:solidFill>
                  <a:prstClr val="black"/>
                </a:solidFill>
                <a:latin typeface="Arial"/>
              </a:rPr>
              <a:t> </a:t>
            </a:r>
            <a:r>
              <a:rPr lang="ru-RU" sz="1100" dirty="0" smtClean="0">
                <a:solidFill>
                  <a:prstClr val="black"/>
                </a:solidFill>
                <a:latin typeface="Arial"/>
              </a:rPr>
              <a:t/>
            </a:r>
            <a:br>
              <a:rPr lang="ru-RU" sz="1100" dirty="0" smtClean="0">
                <a:solidFill>
                  <a:prstClr val="black"/>
                </a:solidFill>
                <a:latin typeface="Arial"/>
              </a:rPr>
            </a:br>
            <a:r>
              <a:rPr lang="ru-RU" sz="1100" dirty="0" smtClean="0">
                <a:solidFill>
                  <a:prstClr val="black"/>
                </a:solidFill>
                <a:latin typeface="Arial"/>
              </a:rPr>
              <a:t>Контракта</a:t>
            </a:r>
            <a:r>
              <a:rPr lang="ru-RU" sz="1100" dirty="0">
                <a:solidFill>
                  <a:prstClr val="black"/>
                </a:solidFill>
                <a:latin typeface="Arial"/>
              </a:rPr>
              <a:t>: </a:t>
            </a:r>
            <a:r>
              <a:rPr lang="ru-RU" sz="1100" dirty="0" smtClean="0">
                <a:solidFill>
                  <a:prstClr val="black"/>
                </a:solidFill>
                <a:latin typeface="Arial"/>
              </a:rPr>
              <a:t>02.12.2038г</a:t>
            </a:r>
            <a:endParaRPr lang="ru-RU" sz="1100" dirty="0">
              <a:solidFill>
                <a:prstClr val="black"/>
              </a:solidFill>
              <a:latin typeface="Arial"/>
            </a:endParaRPr>
          </a:p>
          <a:p>
            <a:pPr marL="177800" indent="-177800" defTabSz="914400" fontAlgn="base">
              <a:spcBef>
                <a:spcPts val="0"/>
              </a:spcBef>
              <a:spcAft>
                <a:spcPts val="400"/>
              </a:spcAft>
              <a:buClr>
                <a:srgbClr val="757477"/>
              </a:buClr>
            </a:pPr>
            <a:r>
              <a:rPr lang="ru-RU" sz="1100" dirty="0" smtClean="0">
                <a:solidFill>
                  <a:prstClr val="black"/>
                </a:solidFill>
                <a:latin typeface="Arial"/>
              </a:rPr>
              <a:t>Продуктивная толща месторождения представлена</a:t>
            </a:r>
            <a:r>
              <a:rPr lang="ru-RU" sz="1100" b="1" dirty="0" smtClean="0">
                <a:solidFill>
                  <a:srgbClr val="5A6469"/>
                </a:solidFill>
                <a:latin typeface="Arial"/>
              </a:rPr>
              <a:t> исключительно диоритами</a:t>
            </a:r>
            <a:r>
              <a:rPr lang="ru-RU" sz="1100" dirty="0" smtClean="0">
                <a:solidFill>
                  <a:prstClr val="black"/>
                </a:solidFill>
                <a:latin typeface="Arial"/>
              </a:rPr>
              <a:t> </a:t>
            </a:r>
            <a:endParaRPr lang="ru-RU" sz="1100" b="1" dirty="0" smtClean="0">
              <a:solidFill>
                <a:srgbClr val="5A6469"/>
              </a:solidFill>
              <a:latin typeface="Arial"/>
            </a:endParaRPr>
          </a:p>
          <a:p>
            <a:pPr marL="177800" indent="-177800" defTabSz="914400" fontAlgn="base">
              <a:spcBef>
                <a:spcPts val="0"/>
              </a:spcBef>
              <a:spcAft>
                <a:spcPts val="400"/>
              </a:spcAft>
              <a:buClr>
                <a:srgbClr val="757477"/>
              </a:buClr>
            </a:pPr>
            <a:r>
              <a:rPr lang="ru-RU" sz="1100" b="1" dirty="0" smtClean="0">
                <a:solidFill>
                  <a:srgbClr val="5A6469"/>
                </a:solidFill>
                <a:latin typeface="Arial"/>
              </a:rPr>
              <a:t>Отличное </a:t>
            </a:r>
            <a:r>
              <a:rPr lang="ru-RU" sz="1100" b="1" dirty="0">
                <a:solidFill>
                  <a:srgbClr val="5A6469"/>
                </a:solidFill>
                <a:latin typeface="Arial"/>
              </a:rPr>
              <a:t>качество</a:t>
            </a:r>
            <a:r>
              <a:rPr lang="ru-RU" sz="1100" dirty="0">
                <a:solidFill>
                  <a:prstClr val="black"/>
                </a:solidFill>
                <a:latin typeface="Arial"/>
              </a:rPr>
              <a:t> строительного камня; диорит </a:t>
            </a:r>
            <a:r>
              <a:rPr lang="ru-RU" sz="1100" dirty="0" smtClean="0">
                <a:solidFill>
                  <a:prstClr val="black"/>
                </a:solidFill>
                <a:latin typeface="Arial"/>
              </a:rPr>
              <a:t>отличается </a:t>
            </a:r>
            <a:r>
              <a:rPr lang="ru-RU" sz="1100" dirty="0">
                <a:solidFill>
                  <a:prstClr val="black"/>
                </a:solidFill>
                <a:latin typeface="Arial"/>
              </a:rPr>
              <a:t>высокой </a:t>
            </a:r>
            <a:r>
              <a:rPr lang="ru-RU" sz="1100" dirty="0" smtClean="0">
                <a:solidFill>
                  <a:prstClr val="black"/>
                </a:solidFill>
                <a:latin typeface="Arial"/>
              </a:rPr>
              <a:t>прочностью</a:t>
            </a:r>
            <a:r>
              <a:rPr lang="ru-RU" sz="1100" dirty="0">
                <a:solidFill>
                  <a:prstClr val="black"/>
                </a:solidFill>
                <a:latin typeface="Arial"/>
              </a:rPr>
              <a:t>, и</a:t>
            </a:r>
            <a:r>
              <a:rPr lang="ru-RU" sz="1100" dirty="0" smtClean="0">
                <a:solidFill>
                  <a:prstClr val="black"/>
                </a:solidFill>
                <a:latin typeface="Arial"/>
              </a:rPr>
              <a:t> </a:t>
            </a:r>
            <a:r>
              <a:rPr lang="ru-RU" sz="1100" dirty="0">
                <a:solidFill>
                  <a:prstClr val="black"/>
                </a:solidFill>
                <a:latin typeface="Arial"/>
              </a:rPr>
              <a:t>высокой сопротивляемостью ударной </a:t>
            </a:r>
            <a:r>
              <a:rPr lang="ru-RU" sz="1100" dirty="0" smtClean="0">
                <a:solidFill>
                  <a:prstClr val="black"/>
                </a:solidFill>
                <a:latin typeface="Arial"/>
              </a:rPr>
              <a:t>нагрузке</a:t>
            </a:r>
            <a:endParaRPr lang="ru-RU" sz="1100" dirty="0">
              <a:solidFill>
                <a:prstClr val="black"/>
              </a:solidFill>
              <a:latin typeface="Arial"/>
            </a:endParaRPr>
          </a:p>
        </p:txBody>
      </p:sp>
      <p:sp>
        <p:nvSpPr>
          <p:cNvPr id="135" name="TextBox 134"/>
          <p:cNvSpPr txBox="1">
            <a:spLocks/>
          </p:cNvSpPr>
          <p:nvPr/>
        </p:nvSpPr>
        <p:spPr>
          <a:xfrm>
            <a:off x="2168846" y="4622031"/>
            <a:ext cx="3051154" cy="1897955"/>
          </a:xfrm>
          <a:prstGeom prst="rect">
            <a:avLst/>
          </a:prstGeom>
        </p:spPr>
        <p:txBody>
          <a:bodyPr vert="horz" wrap="square" lIns="0" tIns="0" rIns="0" bIns="0" rtlCol="0" anchor="t" anchorCtr="0">
            <a:spAutoFit/>
          </a:bodyPr>
          <a:lstStyle>
            <a:lvl1pPr marL="342900" lvl="0" indent="-342900" eaLnBrk="1" hangingPunct="1">
              <a:spcBef>
                <a:spcPct val="20000"/>
              </a:spcBef>
              <a:buFont typeface="Arial" charset="0"/>
              <a:buChar char="•"/>
              <a:defRPr sz="3200">
                <a:latin typeface="+mn-lt"/>
                <a:cs typeface="+mn-cs"/>
              </a:defRPr>
            </a:lvl1pPr>
            <a:lvl2pPr marL="742950" lvl="1" indent="-285750" eaLnBrk="1" hangingPunct="1">
              <a:spcBef>
                <a:spcPct val="20000"/>
              </a:spcBef>
              <a:buFont typeface="Arial" charset="0"/>
              <a:buChar char="–"/>
              <a:defRPr sz="2800">
                <a:latin typeface="+mn-lt"/>
                <a:cs typeface="+mn-cs"/>
              </a:defRPr>
            </a:lvl2pPr>
            <a:lvl3pPr marL="1143000" lvl="2" indent="-228600" eaLnBrk="1" hangingPunct="1">
              <a:spcBef>
                <a:spcPct val="20000"/>
              </a:spcBef>
              <a:buFont typeface="Arial" charset="0"/>
              <a:buChar char="•"/>
              <a:defRPr sz="2400">
                <a:latin typeface="+mn-lt"/>
                <a:cs typeface="+mn-cs"/>
              </a:defRPr>
            </a:lvl3pPr>
            <a:lvl4pPr marL="1600200" lvl="3" indent="-228600" eaLnBrk="1" hangingPunct="1">
              <a:spcBef>
                <a:spcPct val="20000"/>
              </a:spcBef>
              <a:buFont typeface="Arial" charset="0"/>
              <a:buChar char="–"/>
              <a:defRPr sz="2000">
                <a:latin typeface="+mn-lt"/>
                <a:cs typeface="+mn-cs"/>
              </a:defRPr>
            </a:lvl4pPr>
            <a:lvl5pPr marL="2057400" lvl="4" indent="-228600" eaLnBrk="1" hangingPunct="1">
              <a:spcBef>
                <a:spcPct val="20000"/>
              </a:spcBef>
              <a:buFont typeface="Arial" charset="0"/>
              <a:buChar char="»"/>
              <a:defRPr sz="2000">
                <a:latin typeface="+mn-lt"/>
                <a:cs typeface="+mn-cs"/>
              </a:defRPr>
            </a:lvl5pPr>
            <a:lvl6pPr marL="2514600" indent="-228600">
              <a:spcBef>
                <a:spcPct val="20000"/>
              </a:spcBef>
              <a:buFont typeface="Arial" pitchFamily="34" charset="0"/>
              <a:buChar char="•"/>
              <a:defRPr sz="2000">
                <a:latin typeface="+mn-lt"/>
                <a:cs typeface="+mn-cs"/>
              </a:defRPr>
            </a:lvl6pPr>
            <a:lvl7pPr marL="2971800" indent="-228600">
              <a:spcBef>
                <a:spcPct val="20000"/>
              </a:spcBef>
              <a:buFont typeface="Arial" pitchFamily="34" charset="0"/>
              <a:buChar char="•"/>
              <a:defRPr sz="2000">
                <a:latin typeface="+mn-lt"/>
                <a:cs typeface="+mn-cs"/>
              </a:defRPr>
            </a:lvl7pPr>
            <a:lvl8pPr marL="3429000" indent="-228600">
              <a:spcBef>
                <a:spcPct val="20000"/>
              </a:spcBef>
              <a:buFont typeface="Arial" pitchFamily="34" charset="0"/>
              <a:buChar char="•"/>
              <a:defRPr sz="2000">
                <a:latin typeface="+mn-lt"/>
                <a:cs typeface="+mn-cs"/>
              </a:defRPr>
            </a:lvl8pPr>
            <a:lvl9pPr marL="3886200" indent="-228600">
              <a:spcBef>
                <a:spcPct val="20000"/>
              </a:spcBef>
              <a:buFont typeface="Arial" pitchFamily="34" charset="0"/>
              <a:buChar char="•"/>
              <a:defRPr sz="2000">
                <a:latin typeface="+mn-lt"/>
                <a:cs typeface="+mn-cs"/>
              </a:defRPr>
            </a:lvl9pPr>
          </a:lstStyle>
          <a:p>
            <a:pPr marL="177800" indent="-177800" defTabSz="914400" fontAlgn="base">
              <a:spcBef>
                <a:spcPts val="0"/>
              </a:spcBef>
              <a:spcAft>
                <a:spcPts val="400"/>
              </a:spcAft>
              <a:buClr>
                <a:srgbClr val="757477"/>
              </a:buClr>
            </a:pPr>
            <a:r>
              <a:rPr lang="ru-RU" sz="1100" b="1" dirty="0" smtClean="0">
                <a:solidFill>
                  <a:srgbClr val="5A6469"/>
                </a:solidFill>
                <a:latin typeface="Arial"/>
              </a:rPr>
              <a:t>Коммуникации</a:t>
            </a:r>
            <a:r>
              <a:rPr lang="ru-RU" sz="1100" b="1" dirty="0">
                <a:solidFill>
                  <a:srgbClr val="5A6469"/>
                </a:solidFill>
                <a:latin typeface="Arial"/>
              </a:rPr>
              <a:t>:</a:t>
            </a:r>
            <a:r>
              <a:rPr lang="ru-RU" sz="1100" dirty="0">
                <a:solidFill>
                  <a:prstClr val="black"/>
                </a:solidFill>
                <a:latin typeface="Arial"/>
              </a:rPr>
              <a:t> </a:t>
            </a:r>
            <a:r>
              <a:rPr lang="ru-RU" sz="1100" dirty="0" smtClean="0">
                <a:solidFill>
                  <a:prstClr val="black"/>
                </a:solidFill>
                <a:latin typeface="Arial"/>
              </a:rPr>
              <a:t>дорога</a:t>
            </a:r>
            <a:r>
              <a:rPr lang="ru-RU" sz="1100" dirty="0">
                <a:solidFill>
                  <a:prstClr val="black"/>
                </a:solidFill>
                <a:latin typeface="Arial"/>
              </a:rPr>
              <a:t>, электричество, вода, </a:t>
            </a:r>
            <a:r>
              <a:rPr lang="ru-RU" sz="1100" dirty="0" smtClean="0">
                <a:solidFill>
                  <a:prstClr val="black"/>
                </a:solidFill>
                <a:latin typeface="Arial"/>
              </a:rPr>
              <a:t>вагончик</a:t>
            </a:r>
            <a:endParaRPr lang="ru-RU" sz="1100" b="1" dirty="0">
              <a:solidFill>
                <a:srgbClr val="5A6469"/>
              </a:solidFill>
              <a:latin typeface="Arial"/>
            </a:endParaRPr>
          </a:p>
          <a:p>
            <a:pPr marL="177800" indent="-177800" defTabSz="914400" fontAlgn="base">
              <a:spcBef>
                <a:spcPts val="0"/>
              </a:spcBef>
              <a:spcAft>
                <a:spcPts val="400"/>
              </a:spcAft>
              <a:buClr>
                <a:srgbClr val="757477"/>
              </a:buClr>
            </a:pPr>
            <a:r>
              <a:rPr lang="ru-RU" sz="1100" b="1" dirty="0">
                <a:solidFill>
                  <a:srgbClr val="5A6469"/>
                </a:solidFill>
                <a:latin typeface="Arial"/>
              </a:rPr>
              <a:t>Площадь отвода: </a:t>
            </a:r>
            <a:r>
              <a:rPr lang="ru-RU" sz="1100" dirty="0" smtClean="0">
                <a:solidFill>
                  <a:prstClr val="black"/>
                </a:solidFill>
                <a:latin typeface="Arial"/>
              </a:rPr>
              <a:t>0.23 км</a:t>
            </a:r>
            <a:r>
              <a:rPr lang="ru-RU" sz="1100" baseline="30000" dirty="0" smtClean="0">
                <a:solidFill>
                  <a:prstClr val="black"/>
                </a:solidFill>
                <a:latin typeface="Arial"/>
              </a:rPr>
              <a:t>2</a:t>
            </a:r>
          </a:p>
          <a:p>
            <a:pPr marL="177800" indent="-177800" defTabSz="914400" fontAlgn="base">
              <a:spcBef>
                <a:spcPts val="0"/>
              </a:spcBef>
              <a:spcAft>
                <a:spcPts val="400"/>
              </a:spcAft>
              <a:buClr>
                <a:srgbClr val="757477"/>
              </a:buClr>
            </a:pPr>
            <a:r>
              <a:rPr lang="ru-RU" sz="1100" b="1" dirty="0">
                <a:solidFill>
                  <a:srgbClr val="5A6469"/>
                </a:solidFill>
                <a:latin typeface="Arial"/>
              </a:rPr>
              <a:t>Расположение:</a:t>
            </a:r>
            <a:r>
              <a:rPr lang="ru-RU" sz="1100" dirty="0">
                <a:solidFill>
                  <a:prstClr val="black"/>
                </a:solidFill>
                <a:latin typeface="Arial"/>
              </a:rPr>
              <a:t> </a:t>
            </a:r>
          </a:p>
          <a:p>
            <a:pPr marL="577850" lvl="1" indent="-177800" defTabSz="914400" fontAlgn="base">
              <a:spcBef>
                <a:spcPts val="0"/>
              </a:spcBef>
              <a:spcAft>
                <a:spcPts val="400"/>
              </a:spcAft>
              <a:buClr>
                <a:srgbClr val="757477"/>
              </a:buClr>
            </a:pPr>
            <a:r>
              <a:rPr lang="ru-RU" sz="1100" dirty="0">
                <a:solidFill>
                  <a:prstClr val="black"/>
                </a:solidFill>
                <a:latin typeface="Arial"/>
              </a:rPr>
              <a:t>34 км юго-западнее города </a:t>
            </a:r>
            <a:r>
              <a:rPr lang="ru-RU" sz="1100" b="1" dirty="0">
                <a:solidFill>
                  <a:srgbClr val="5A6469"/>
                </a:solidFill>
                <a:latin typeface="Arial"/>
              </a:rPr>
              <a:t>Рудный</a:t>
            </a:r>
            <a:r>
              <a:rPr lang="ru-RU" sz="1100" dirty="0">
                <a:solidFill>
                  <a:prstClr val="black"/>
                </a:solidFill>
                <a:latin typeface="Arial"/>
              </a:rPr>
              <a:t> и в 7 км от села </a:t>
            </a:r>
            <a:r>
              <a:rPr lang="ru-RU" sz="1100" dirty="0" err="1">
                <a:solidFill>
                  <a:prstClr val="black"/>
                </a:solidFill>
                <a:latin typeface="Arial"/>
              </a:rPr>
              <a:t>Увальное</a:t>
            </a:r>
            <a:r>
              <a:rPr lang="ru-RU" sz="1100" dirty="0">
                <a:solidFill>
                  <a:prstClr val="black"/>
                </a:solidFill>
                <a:latin typeface="Arial"/>
              </a:rPr>
              <a:t> </a:t>
            </a:r>
          </a:p>
          <a:p>
            <a:pPr marL="577850" lvl="1" indent="-177800" defTabSz="914400" fontAlgn="base">
              <a:spcBef>
                <a:spcPts val="0"/>
              </a:spcBef>
              <a:spcAft>
                <a:spcPts val="400"/>
              </a:spcAft>
              <a:buClr>
                <a:srgbClr val="757477"/>
              </a:buClr>
            </a:pPr>
            <a:r>
              <a:rPr lang="ru-RU" sz="1100" dirty="0">
                <a:solidFill>
                  <a:prstClr val="black"/>
                </a:solidFill>
                <a:latin typeface="Arial"/>
              </a:rPr>
              <a:t>Ближайшая </a:t>
            </a:r>
            <a:r>
              <a:rPr lang="ru-RU" sz="1100" b="1" dirty="0">
                <a:solidFill>
                  <a:srgbClr val="5A6469"/>
                </a:solidFill>
                <a:latin typeface="Arial"/>
              </a:rPr>
              <a:t>железнодорожная станция </a:t>
            </a:r>
            <a:r>
              <a:rPr lang="ru-RU" sz="1100" dirty="0">
                <a:solidFill>
                  <a:prstClr val="black"/>
                </a:solidFill>
                <a:latin typeface="Arial"/>
              </a:rPr>
              <a:t>«</a:t>
            </a:r>
            <a:r>
              <a:rPr lang="ru-RU" sz="1100" dirty="0" err="1">
                <a:solidFill>
                  <a:prstClr val="black"/>
                </a:solidFill>
                <a:latin typeface="Arial"/>
              </a:rPr>
              <a:t>Увальненская</a:t>
            </a:r>
            <a:r>
              <a:rPr lang="ru-RU" sz="1100" dirty="0">
                <a:solidFill>
                  <a:prstClr val="black"/>
                </a:solidFill>
                <a:latin typeface="Arial"/>
              </a:rPr>
              <a:t>» железной дороги </a:t>
            </a:r>
            <a:r>
              <a:rPr lang="ru-RU" sz="1100" dirty="0" err="1">
                <a:solidFill>
                  <a:prstClr val="black"/>
                </a:solidFill>
                <a:latin typeface="Arial"/>
              </a:rPr>
              <a:t>Жетикара-Костанай</a:t>
            </a:r>
            <a:r>
              <a:rPr lang="ru-RU" sz="1100" dirty="0">
                <a:solidFill>
                  <a:prstClr val="black"/>
                </a:solidFill>
                <a:latin typeface="Arial"/>
              </a:rPr>
              <a:t> находится в 6км от </a:t>
            </a:r>
            <a:r>
              <a:rPr lang="ru-RU" sz="1100" dirty="0" smtClean="0">
                <a:solidFill>
                  <a:prstClr val="black"/>
                </a:solidFill>
                <a:latin typeface="Arial"/>
              </a:rPr>
              <a:t>месторождения</a:t>
            </a:r>
            <a:endParaRPr lang="ru-RU" sz="1100" dirty="0">
              <a:solidFill>
                <a:prstClr val="black"/>
              </a:solidFill>
              <a:latin typeface="Arial"/>
            </a:endParaRPr>
          </a:p>
        </p:txBody>
      </p:sp>
      <p:sp>
        <p:nvSpPr>
          <p:cNvPr id="140" name="TextBox 139"/>
          <p:cNvSpPr txBox="1">
            <a:spLocks/>
          </p:cNvSpPr>
          <p:nvPr/>
        </p:nvSpPr>
        <p:spPr>
          <a:xfrm>
            <a:off x="6972000" y="5001526"/>
            <a:ext cx="3096000" cy="1000274"/>
          </a:xfrm>
          <a:prstGeom prst="rect">
            <a:avLst/>
          </a:prstGeom>
        </p:spPr>
        <p:txBody>
          <a:bodyPr vert="horz" wrap="square" lIns="36000" tIns="0" rIns="36000" bIns="0" rtlCol="0" anchor="t" anchorCtr="0">
            <a:spAutoFit/>
          </a:bodyPr>
          <a:lstStyle>
            <a:defPPr>
              <a:defRPr lang="en-US"/>
            </a:defPPr>
            <a:lvl1pPr marL="177800" lvl="0" indent="-177800" defTabSz="914400" fontAlgn="base">
              <a:spcBef>
                <a:spcPts val="0"/>
              </a:spcBef>
              <a:spcAft>
                <a:spcPts val="400"/>
              </a:spcAft>
              <a:buClr>
                <a:srgbClr val="757477"/>
              </a:buClr>
              <a:buFont typeface="Arial" charset="0"/>
              <a:buChar char="•"/>
              <a:defRPr sz="1000">
                <a:latin typeface="Arial"/>
              </a:defRPr>
            </a:lvl1pPr>
            <a:lvl2pPr marL="742950" lvl="1" indent="-285750">
              <a:spcBef>
                <a:spcPct val="20000"/>
              </a:spcBef>
              <a:buFont typeface="Arial" charset="0"/>
              <a:buChar char="–"/>
              <a:defRPr sz="2800"/>
            </a:lvl2pPr>
            <a:lvl3pPr marL="1143000" lvl="2" indent="-228600">
              <a:spcBef>
                <a:spcPct val="20000"/>
              </a:spcBef>
              <a:buFont typeface="Arial" charset="0"/>
              <a:buChar char="•"/>
              <a:defRPr sz="2400"/>
            </a:lvl3pPr>
            <a:lvl4pPr marL="1600200" lvl="3" indent="-228600">
              <a:spcBef>
                <a:spcPct val="20000"/>
              </a:spcBef>
              <a:buFont typeface="Arial" charset="0"/>
              <a:buChar char="–"/>
              <a:defRPr sz="2000"/>
            </a:lvl4pPr>
            <a:lvl5pPr marL="2057400" lvl="4" indent="-228600">
              <a:spcBef>
                <a:spcPct val="20000"/>
              </a:spcBef>
              <a:buFont typeface="Arial"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ru-RU" sz="1100" dirty="0"/>
              <a:t>Дробильно-сортировочная </a:t>
            </a:r>
            <a:r>
              <a:rPr lang="ru-RU" sz="1100" dirty="0" smtClean="0"/>
              <a:t>фабрика</a:t>
            </a:r>
          </a:p>
          <a:p>
            <a:r>
              <a:rPr lang="ru-RU" sz="1100" dirty="0" smtClean="0"/>
              <a:t>Вагон-общежитие</a:t>
            </a:r>
          </a:p>
          <a:p>
            <a:r>
              <a:rPr lang="ru-RU" sz="1100" dirty="0" smtClean="0"/>
              <a:t>Воздушные линии электропередач</a:t>
            </a:r>
            <a:endParaRPr lang="ru-RU" sz="1100" dirty="0"/>
          </a:p>
          <a:p>
            <a:pPr marL="0" indent="0">
              <a:buNone/>
            </a:pPr>
            <a:r>
              <a:rPr lang="ru-RU" sz="1100" i="1" dirty="0" smtClean="0"/>
              <a:t>Оборудование требует дополнительного ремонта перед эксплуатацией</a:t>
            </a:r>
            <a:endParaRPr lang="ru-RU" sz="1100" i="1" dirty="0"/>
          </a:p>
        </p:txBody>
      </p:sp>
      <p:pic>
        <p:nvPicPr>
          <p:cNvPr id="39" name="Рисунок 38"/>
          <p:cNvPicPr/>
          <p:nvPr/>
        </p:nvPicPr>
        <p:blipFill>
          <a:blip r:embed="rId9" cstate="print">
            <a:extLst>
              <a:ext uri="{28A0092B-C50C-407E-A947-70E740481C1C}">
                <a14:useLocalDpi xmlns:a14="http://schemas.microsoft.com/office/drawing/2010/main" val="0"/>
              </a:ext>
            </a:extLst>
          </a:blip>
          <a:stretch>
            <a:fillRect/>
          </a:stretch>
        </p:blipFill>
        <p:spPr>
          <a:xfrm>
            <a:off x="283752" y="1844649"/>
            <a:ext cx="1600200" cy="1231900"/>
          </a:xfrm>
          <a:prstGeom prst="rect">
            <a:avLst/>
          </a:prstGeom>
          <a:ln>
            <a:noFill/>
          </a:ln>
          <a:effectLst>
            <a:softEdge rad="112500"/>
          </a:effectLst>
        </p:spPr>
      </p:pic>
      <p:pic>
        <p:nvPicPr>
          <p:cNvPr id="17" name="Рисунок 16"/>
          <p:cNvPicPr>
            <a:picLocks noChangeAspect="1"/>
          </p:cNvPicPr>
          <p:nvPr/>
        </p:nvPicPr>
        <p:blipFill>
          <a:blip r:embed="rId10"/>
          <a:stretch>
            <a:fillRect/>
          </a:stretch>
        </p:blipFill>
        <p:spPr>
          <a:xfrm>
            <a:off x="175260" y="4622031"/>
            <a:ext cx="1817184" cy="1571560"/>
          </a:xfrm>
          <a:prstGeom prst="rect">
            <a:avLst/>
          </a:prstGeom>
          <a:ln>
            <a:noFill/>
          </a:ln>
          <a:effectLst>
            <a:outerShdw blurRad="190500" algn="tl" rotWithShape="0">
              <a:srgbClr val="000000">
                <a:alpha val="70000"/>
              </a:srgbClr>
            </a:outerShdw>
          </a:effectLst>
        </p:spPr>
      </p:pic>
      <p:sp>
        <p:nvSpPr>
          <p:cNvPr id="36" name="TextBox 35">
            <a:extLst>
              <a:ext uri="{FF2B5EF4-FFF2-40B4-BE49-F238E27FC236}">
                <a16:creationId xmlns:a16="http://schemas.microsoft.com/office/drawing/2014/main" xmlns="" id="{2A732901-436A-45EC-938F-C7B1A7D3B29F}"/>
              </a:ext>
            </a:extLst>
          </p:cNvPr>
          <p:cNvSpPr txBox="1"/>
          <p:nvPr/>
        </p:nvSpPr>
        <p:spPr>
          <a:xfrm>
            <a:off x="8505155" y="3785262"/>
            <a:ext cx="2153691" cy="276999"/>
          </a:xfrm>
          <a:prstGeom prst="rect">
            <a:avLst/>
          </a:prstGeom>
        </p:spPr>
        <p:txBody>
          <a:bodyPr wrap="square">
            <a:spAutoFit/>
          </a:bodyPr>
          <a:lstStyle>
            <a:defPPr>
              <a:defRPr lang="en-US"/>
            </a:defPPr>
            <a:lvl1pPr lvl="0" defTabSz="914400" fontAlgn="base">
              <a:spcBef>
                <a:spcPct val="0"/>
              </a:spcBef>
              <a:spcAft>
                <a:spcPct val="0"/>
              </a:spcAft>
              <a:defRPr sz="900">
                <a:solidFill>
                  <a:schemeClr val="bg1"/>
                </a:solidFill>
                <a:latin typeface="+mj-lt"/>
                <a:cs typeface="Arial" panose="020B0604020202020204" pitchFamily="34" charset="0"/>
              </a:defRPr>
            </a:lvl1pPr>
          </a:lstStyle>
          <a:p>
            <a:pPr algn="ctr"/>
            <a:r>
              <a:rPr lang="ru-RU" sz="1200" b="1" i="1" dirty="0" err="1">
                <a:solidFill>
                  <a:srgbClr val="5A6469"/>
                </a:solidFill>
                <a:latin typeface="Arial"/>
              </a:rPr>
              <a:t>Костанайская</a:t>
            </a:r>
            <a:r>
              <a:rPr lang="ru-RU" sz="1200" b="1" i="1" dirty="0">
                <a:solidFill>
                  <a:srgbClr val="5A6469"/>
                </a:solidFill>
                <a:latin typeface="Arial"/>
              </a:rPr>
              <a:t> область</a:t>
            </a:r>
          </a:p>
        </p:txBody>
      </p:sp>
      <p:grpSp>
        <p:nvGrpSpPr>
          <p:cNvPr id="37" name="Group 36"/>
          <p:cNvGrpSpPr/>
          <p:nvPr/>
        </p:nvGrpSpPr>
        <p:grpSpPr>
          <a:xfrm>
            <a:off x="8452546" y="1518516"/>
            <a:ext cx="2258908" cy="2257902"/>
            <a:chOff x="551418" y="1603375"/>
            <a:chExt cx="2053553" cy="2052638"/>
          </a:xfrm>
        </p:grpSpPr>
        <p:grpSp>
          <p:nvGrpSpPr>
            <p:cNvPr id="38" name="Group 258"/>
            <p:cNvGrpSpPr/>
            <p:nvPr/>
          </p:nvGrpSpPr>
          <p:grpSpPr>
            <a:xfrm>
              <a:off x="551418" y="1603375"/>
              <a:ext cx="2053553" cy="2052638"/>
              <a:chOff x="1725640" y="647130"/>
              <a:chExt cx="4525962" cy="4525962"/>
            </a:xfrm>
            <a:effectLst/>
          </p:grpSpPr>
          <p:sp>
            <p:nvSpPr>
              <p:cNvPr id="52" name="Овал 103">
                <a:extLst>
                  <a:ext uri="{FF2B5EF4-FFF2-40B4-BE49-F238E27FC236}">
                    <a16:creationId xmlns:a16="http://schemas.microsoft.com/office/drawing/2014/main" xmlns="" id="{8775F060-5679-4CFA-B7C9-49F9A1EDED69}"/>
                  </a:ext>
                </a:extLst>
              </p:cNvPr>
              <p:cNvSpPr/>
              <p:nvPr/>
            </p:nvSpPr>
            <p:spPr>
              <a:xfrm>
                <a:off x="1725640" y="647130"/>
                <a:ext cx="4525962" cy="4525962"/>
              </a:xfrm>
              <a:prstGeom prst="ellipse">
                <a:avLst/>
              </a:prstGeom>
              <a:solidFill>
                <a:sysClr val="window" lastClr="FFFFFF">
                  <a:lumMod val="95000"/>
                </a:sysClr>
              </a:solidFill>
              <a:ln>
                <a:noFill/>
              </a:ln>
              <a:effectLst>
                <a:outerShdw blurRad="139700" dist="50800" dir="2700000" algn="tl" rotWithShape="0">
                  <a:prstClr val="black">
                    <a:alpha val="22000"/>
                  </a:prstClr>
                </a:outerShdw>
              </a:effectLst>
            </p:spPr>
            <p:txBody>
              <a:bodyPr wrap="square" lIns="90000" rtlCol="0" anchor="ctr">
                <a:noAutofit/>
              </a:bodyPr>
              <a:lstStyle/>
              <a:p>
                <a:pPr marL="0" marR="0" lvl="0" indent="0" algn="ctr" defTabSz="914400" eaLnBrk="1" fontAlgn="auto" latinLnBrk="0" hangingPunct="1">
                  <a:lnSpc>
                    <a:spcPct val="100000"/>
                  </a:lnSpc>
                  <a:spcBef>
                    <a:spcPct val="0"/>
                  </a:spcBef>
                  <a:spcAft>
                    <a:spcPts val="1200"/>
                  </a:spcAft>
                  <a:buClrTx/>
                  <a:buSzTx/>
                  <a:buFontTx/>
                  <a:buNone/>
                  <a:tabLst/>
                  <a:defRPr/>
                </a:pPr>
                <a:endParaRPr kumimoji="0" lang="ru-RU" sz="1400" b="0" i="0" u="none" strike="noStrike" kern="0" cap="none" spc="0" normalizeH="0" baseline="0" noProof="0" dirty="0" err="1" smtClean="0">
                  <a:ln>
                    <a:noFill/>
                  </a:ln>
                  <a:solidFill>
                    <a:prstClr val="black"/>
                  </a:solidFill>
                  <a:effectLst/>
                  <a:uLnTx/>
                  <a:uFillTx/>
                  <a:latin typeface="Arial"/>
                  <a:cs typeface="Arial" charset="0"/>
                </a:endParaRPr>
              </a:p>
            </p:txBody>
          </p:sp>
          <p:pic>
            <p:nvPicPr>
              <p:cNvPr id="53" name="Picture 260"/>
              <p:cNvPicPr>
                <a:picLocks noChangeAspect="1"/>
              </p:cNvPicPr>
              <p:nvPr/>
            </p:nvPicPr>
            <p:blipFill rotWithShape="1">
              <a:blip r:embed="rId11" cstate="print">
                <a:duotone>
                  <a:srgbClr val="BFBFBF">
                    <a:shade val="45000"/>
                    <a:satMod val="135000"/>
                  </a:srgbClr>
                  <a:prstClr val="white"/>
                </a:duotone>
                <a:extLst>
                  <a:ext uri="{28A0092B-C50C-407E-A947-70E740481C1C}">
                    <a14:useLocalDpi xmlns:a14="http://schemas.microsoft.com/office/drawing/2010/main" val="0"/>
                  </a:ext>
                </a:extLst>
              </a:blip>
              <a:srcRect l="27389" t="13242" r="15274" b="6616"/>
              <a:stretch/>
            </p:blipFill>
            <p:spPr>
              <a:xfrm>
                <a:off x="1791243" y="714111"/>
                <a:ext cx="4394757" cy="4392000"/>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4" name="Овал 142">
                <a:extLst>
                  <a:ext uri="{FF2B5EF4-FFF2-40B4-BE49-F238E27FC236}">
                    <a16:creationId xmlns:a16="http://schemas.microsoft.com/office/drawing/2014/main" xmlns="" id="{904ECF84-ED09-4B74-9777-245F225C8352}"/>
                  </a:ext>
                </a:extLst>
              </p:cNvPr>
              <p:cNvSpPr/>
              <p:nvPr/>
            </p:nvSpPr>
            <p:spPr>
              <a:xfrm>
                <a:off x="1849465" y="770955"/>
                <a:ext cx="4278312" cy="4278312"/>
              </a:xfrm>
              <a:prstGeom prst="ellipse">
                <a:avLst/>
              </a:prstGeom>
              <a:noFill/>
              <a:ln>
                <a:solidFill>
                  <a:sysClr val="window" lastClr="FFFFFF"/>
                </a:solidFill>
              </a:ln>
            </p:spPr>
            <p:txBody>
              <a:bodyPr wrap="square" lIns="90000" rtlCol="0" anchor="ctr">
                <a:noAutofit/>
              </a:bodyPr>
              <a:lstStyle/>
              <a:p>
                <a:pPr marL="0" marR="0" lvl="0" indent="0" algn="ctr" defTabSz="914400" eaLnBrk="1" fontAlgn="auto" latinLnBrk="0" hangingPunct="1">
                  <a:lnSpc>
                    <a:spcPct val="100000"/>
                  </a:lnSpc>
                  <a:spcBef>
                    <a:spcPct val="0"/>
                  </a:spcBef>
                  <a:spcAft>
                    <a:spcPts val="1200"/>
                  </a:spcAft>
                  <a:buClrTx/>
                  <a:buSzTx/>
                  <a:buFontTx/>
                  <a:buNone/>
                  <a:tabLst/>
                  <a:defRPr/>
                </a:pPr>
                <a:endParaRPr kumimoji="0" lang="ru-RU" sz="1400" b="0" i="0" u="none" strike="noStrike" kern="0" cap="none" spc="0" normalizeH="0" baseline="0" noProof="0" dirty="0" err="1" smtClean="0">
                  <a:ln>
                    <a:noFill/>
                  </a:ln>
                  <a:solidFill>
                    <a:prstClr val="black"/>
                  </a:solidFill>
                  <a:effectLst/>
                  <a:uLnTx/>
                  <a:uFillTx/>
                  <a:latin typeface="Arial"/>
                  <a:cs typeface="Arial" charset="0"/>
                </a:endParaRPr>
              </a:p>
            </p:txBody>
          </p:sp>
        </p:grpSp>
        <p:grpSp>
          <p:nvGrpSpPr>
            <p:cNvPr id="40" name="Group 278"/>
            <p:cNvGrpSpPr/>
            <p:nvPr/>
          </p:nvGrpSpPr>
          <p:grpSpPr>
            <a:xfrm>
              <a:off x="1089970" y="2887777"/>
              <a:ext cx="252000" cy="252413"/>
              <a:chOff x="1443864" y="5152720"/>
              <a:chExt cx="462184" cy="462176"/>
            </a:xfrm>
          </p:grpSpPr>
          <p:sp>
            <p:nvSpPr>
              <p:cNvPr id="49" name="Овал 449">
                <a:extLst>
                  <a:ext uri="{FF2B5EF4-FFF2-40B4-BE49-F238E27FC236}">
                    <a16:creationId xmlns:a16="http://schemas.microsoft.com/office/drawing/2014/main" xmlns="" id="{76123C09-0FEB-4569-A6D6-140A6FB12EB3}"/>
                  </a:ext>
                </a:extLst>
              </p:cNvPr>
              <p:cNvSpPr/>
              <p:nvPr/>
            </p:nvSpPr>
            <p:spPr>
              <a:xfrm>
                <a:off x="1590753" y="5299606"/>
                <a:ext cx="168408" cy="168406"/>
              </a:xfrm>
              <a:prstGeom prst="ellipse">
                <a:avLst/>
              </a:prstGeom>
              <a:solidFill>
                <a:srgbClr val="EE7D11"/>
              </a:solidFill>
              <a:ln w="12700">
                <a:solidFill>
                  <a:sysClr val="window" lastClr="FFFFFF"/>
                </a:solidFill>
              </a:ln>
              <a:effectLst>
                <a:outerShdw blurRad="76200" dist="38100" dir="2700000" algn="tl" rotWithShape="0">
                  <a:prstClr val="black">
                    <a:alpha val="78000"/>
                  </a:prstClr>
                </a:outerShdw>
              </a:effectLst>
            </p:spPr>
            <p:txBody>
              <a:bodyPr wrap="square" lIns="90000" rtlCol="0" anchor="ctr">
                <a:noAutofit/>
              </a:bodyPr>
              <a:lstStyle/>
              <a:p>
                <a:pPr marL="0" marR="0" lvl="0" indent="0" algn="ctr" defTabSz="914400" eaLnBrk="1" fontAlgn="auto" latinLnBrk="0" hangingPunct="1">
                  <a:lnSpc>
                    <a:spcPct val="100000"/>
                  </a:lnSpc>
                  <a:spcBef>
                    <a:spcPct val="0"/>
                  </a:spcBef>
                  <a:spcAft>
                    <a:spcPts val="1200"/>
                  </a:spcAft>
                  <a:buClrTx/>
                  <a:buSzTx/>
                  <a:buFontTx/>
                  <a:buNone/>
                  <a:tabLst/>
                  <a:defRPr/>
                </a:pPr>
                <a:endParaRPr kumimoji="0" lang="ru-RU" sz="1400" b="0" i="0" u="none" strike="noStrike" kern="0" cap="none" spc="0" normalizeH="0" baseline="0" noProof="0" dirty="0" err="1" smtClean="0">
                  <a:ln>
                    <a:noFill/>
                  </a:ln>
                  <a:solidFill>
                    <a:prstClr val="black"/>
                  </a:solidFill>
                  <a:effectLst/>
                  <a:uLnTx/>
                  <a:uFillTx/>
                  <a:latin typeface="Arial"/>
                  <a:cs typeface="Arial" charset="0"/>
                </a:endParaRPr>
              </a:p>
            </p:txBody>
          </p:sp>
          <p:sp>
            <p:nvSpPr>
              <p:cNvPr id="50" name="Овал 479">
                <a:extLst>
                  <a:ext uri="{FF2B5EF4-FFF2-40B4-BE49-F238E27FC236}">
                    <a16:creationId xmlns:a16="http://schemas.microsoft.com/office/drawing/2014/main" xmlns="" id="{8EE18C40-FFA0-4DE0-96BD-F56612202905}"/>
                  </a:ext>
                </a:extLst>
              </p:cNvPr>
              <p:cNvSpPr/>
              <p:nvPr/>
            </p:nvSpPr>
            <p:spPr>
              <a:xfrm>
                <a:off x="1520065" y="5228920"/>
                <a:ext cx="309782" cy="309776"/>
              </a:xfrm>
              <a:prstGeom prst="ellipse">
                <a:avLst/>
              </a:prstGeom>
              <a:noFill/>
              <a:ln w="12700">
                <a:solidFill>
                  <a:sysClr val="window" lastClr="FFFFFF">
                    <a:alpha val="58000"/>
                  </a:sysClr>
                </a:solidFill>
              </a:ln>
              <a:effectLst/>
            </p:spPr>
            <p:txBody>
              <a:bodyPr wrap="square" lIns="90000" rtlCol="0" anchor="ctr">
                <a:noAutofit/>
              </a:bodyPr>
              <a:lstStyle/>
              <a:p>
                <a:pPr marL="0" marR="0" lvl="0" indent="0" algn="ctr" defTabSz="914400" eaLnBrk="1" fontAlgn="auto" latinLnBrk="0" hangingPunct="1">
                  <a:lnSpc>
                    <a:spcPct val="100000"/>
                  </a:lnSpc>
                  <a:spcBef>
                    <a:spcPct val="0"/>
                  </a:spcBef>
                  <a:spcAft>
                    <a:spcPts val="1200"/>
                  </a:spcAft>
                  <a:buClrTx/>
                  <a:buSzTx/>
                  <a:buFontTx/>
                  <a:buNone/>
                  <a:tabLst/>
                  <a:defRPr/>
                </a:pPr>
                <a:endParaRPr kumimoji="0" lang="ru-RU" sz="1400" b="0" i="0" u="none" strike="noStrike" kern="0" cap="none" spc="0" normalizeH="0" baseline="0" noProof="0" dirty="0" err="1" smtClean="0">
                  <a:ln>
                    <a:noFill/>
                  </a:ln>
                  <a:solidFill>
                    <a:prstClr val="black"/>
                  </a:solidFill>
                  <a:effectLst/>
                  <a:uLnTx/>
                  <a:uFillTx/>
                  <a:latin typeface="Arial"/>
                  <a:cs typeface="Arial" charset="0"/>
                </a:endParaRPr>
              </a:p>
            </p:txBody>
          </p:sp>
          <p:sp>
            <p:nvSpPr>
              <p:cNvPr id="51" name="Овал 484">
                <a:extLst>
                  <a:ext uri="{FF2B5EF4-FFF2-40B4-BE49-F238E27FC236}">
                    <a16:creationId xmlns:a16="http://schemas.microsoft.com/office/drawing/2014/main" xmlns="" id="{7D21C5ED-B5F4-4470-8F61-44EDC1A52F4A}"/>
                  </a:ext>
                </a:extLst>
              </p:cNvPr>
              <p:cNvSpPr/>
              <p:nvPr/>
            </p:nvSpPr>
            <p:spPr>
              <a:xfrm>
                <a:off x="1443864" y="5152720"/>
                <a:ext cx="462184" cy="462176"/>
              </a:xfrm>
              <a:prstGeom prst="ellipse">
                <a:avLst/>
              </a:prstGeom>
              <a:noFill/>
              <a:ln w="12700">
                <a:solidFill>
                  <a:sysClr val="window" lastClr="FFFFFF">
                    <a:alpha val="20000"/>
                  </a:sysClr>
                </a:solidFill>
              </a:ln>
              <a:effectLst/>
            </p:spPr>
            <p:txBody>
              <a:bodyPr wrap="square" lIns="90000" rtlCol="0" anchor="ctr">
                <a:noAutofit/>
              </a:bodyPr>
              <a:lstStyle/>
              <a:p>
                <a:pPr marL="0" marR="0" lvl="0" indent="0" algn="ctr" defTabSz="914400" eaLnBrk="1" fontAlgn="auto" latinLnBrk="0" hangingPunct="1">
                  <a:lnSpc>
                    <a:spcPct val="100000"/>
                  </a:lnSpc>
                  <a:spcBef>
                    <a:spcPct val="0"/>
                  </a:spcBef>
                  <a:spcAft>
                    <a:spcPts val="1200"/>
                  </a:spcAft>
                  <a:buClrTx/>
                  <a:buSzTx/>
                  <a:buFontTx/>
                  <a:buNone/>
                  <a:tabLst/>
                  <a:defRPr/>
                </a:pPr>
                <a:endParaRPr kumimoji="0" lang="ru-RU" sz="1400" b="0" i="0" u="none" strike="noStrike" kern="0" cap="none" spc="0" normalizeH="0" baseline="0" noProof="0" dirty="0" err="1" smtClean="0">
                  <a:ln>
                    <a:noFill/>
                  </a:ln>
                  <a:solidFill>
                    <a:prstClr val="black"/>
                  </a:solidFill>
                  <a:effectLst/>
                  <a:uLnTx/>
                  <a:uFillTx/>
                  <a:latin typeface="Arial"/>
                  <a:cs typeface="Arial" charset="0"/>
                </a:endParaRPr>
              </a:p>
            </p:txBody>
          </p:sp>
        </p:grpSp>
        <p:grpSp>
          <p:nvGrpSpPr>
            <p:cNvPr id="41" name="Group 262"/>
            <p:cNvGrpSpPr/>
            <p:nvPr/>
          </p:nvGrpSpPr>
          <p:grpSpPr>
            <a:xfrm>
              <a:off x="1416787" y="1990613"/>
              <a:ext cx="252000" cy="250825"/>
              <a:chOff x="1443864" y="5152720"/>
              <a:chExt cx="462184" cy="462176"/>
            </a:xfrm>
          </p:grpSpPr>
          <p:sp>
            <p:nvSpPr>
              <p:cNvPr id="46" name="Овал 449">
                <a:extLst>
                  <a:ext uri="{FF2B5EF4-FFF2-40B4-BE49-F238E27FC236}">
                    <a16:creationId xmlns:a16="http://schemas.microsoft.com/office/drawing/2014/main" xmlns="" id="{76123C09-0FEB-4569-A6D6-140A6FB12EB3}"/>
                  </a:ext>
                </a:extLst>
              </p:cNvPr>
              <p:cNvSpPr/>
              <p:nvPr/>
            </p:nvSpPr>
            <p:spPr>
              <a:xfrm>
                <a:off x="1590753" y="5299606"/>
                <a:ext cx="168408" cy="168406"/>
              </a:xfrm>
              <a:prstGeom prst="ellipse">
                <a:avLst/>
              </a:prstGeom>
              <a:solidFill>
                <a:srgbClr val="757477"/>
              </a:solidFill>
              <a:ln w="12700">
                <a:solidFill>
                  <a:sysClr val="window" lastClr="FFFFFF"/>
                </a:solidFill>
              </a:ln>
              <a:effectLst>
                <a:outerShdw blurRad="76200" dist="38100" dir="2700000" algn="tl" rotWithShape="0">
                  <a:prstClr val="black">
                    <a:alpha val="78000"/>
                  </a:prstClr>
                </a:outerShdw>
              </a:effectLst>
            </p:spPr>
            <p:txBody>
              <a:bodyPr wrap="square" lIns="90000" rtlCol="0" anchor="ctr">
                <a:noAutofit/>
              </a:bodyPr>
              <a:lstStyle/>
              <a:p>
                <a:pPr marL="0" marR="0" lvl="0" indent="0" algn="ctr" defTabSz="914400" eaLnBrk="1" fontAlgn="auto" latinLnBrk="0" hangingPunct="1">
                  <a:lnSpc>
                    <a:spcPct val="100000"/>
                  </a:lnSpc>
                  <a:spcBef>
                    <a:spcPct val="0"/>
                  </a:spcBef>
                  <a:spcAft>
                    <a:spcPts val="1200"/>
                  </a:spcAft>
                  <a:buClrTx/>
                  <a:buSzTx/>
                  <a:buFontTx/>
                  <a:buNone/>
                  <a:tabLst/>
                  <a:defRPr/>
                </a:pPr>
                <a:endParaRPr kumimoji="0" lang="ru-RU" sz="1400" b="0" i="0" u="none" strike="noStrike" kern="0" cap="none" spc="0" normalizeH="0" baseline="0" noProof="0" dirty="0" err="1" smtClean="0">
                  <a:ln>
                    <a:noFill/>
                  </a:ln>
                  <a:solidFill>
                    <a:prstClr val="black"/>
                  </a:solidFill>
                  <a:effectLst/>
                  <a:uLnTx/>
                  <a:uFillTx/>
                  <a:latin typeface="Arial"/>
                  <a:cs typeface="Arial" charset="0"/>
                </a:endParaRPr>
              </a:p>
            </p:txBody>
          </p:sp>
          <p:sp>
            <p:nvSpPr>
              <p:cNvPr id="47" name="Овал 479">
                <a:extLst>
                  <a:ext uri="{FF2B5EF4-FFF2-40B4-BE49-F238E27FC236}">
                    <a16:creationId xmlns:a16="http://schemas.microsoft.com/office/drawing/2014/main" xmlns="" id="{8EE18C40-FFA0-4DE0-96BD-F56612202905}"/>
                  </a:ext>
                </a:extLst>
              </p:cNvPr>
              <p:cNvSpPr/>
              <p:nvPr/>
            </p:nvSpPr>
            <p:spPr>
              <a:xfrm>
                <a:off x="1520065" y="5228920"/>
                <a:ext cx="309782" cy="309776"/>
              </a:xfrm>
              <a:prstGeom prst="ellipse">
                <a:avLst/>
              </a:prstGeom>
              <a:noFill/>
              <a:ln w="12700">
                <a:solidFill>
                  <a:sysClr val="window" lastClr="FFFFFF">
                    <a:alpha val="58000"/>
                  </a:sysClr>
                </a:solidFill>
              </a:ln>
              <a:effectLst/>
            </p:spPr>
            <p:txBody>
              <a:bodyPr wrap="square" lIns="90000" rtlCol="0" anchor="ctr">
                <a:noAutofit/>
              </a:bodyPr>
              <a:lstStyle/>
              <a:p>
                <a:pPr marL="0" marR="0" lvl="0" indent="0" algn="ctr" defTabSz="914400" eaLnBrk="1" fontAlgn="auto" latinLnBrk="0" hangingPunct="1">
                  <a:lnSpc>
                    <a:spcPct val="100000"/>
                  </a:lnSpc>
                  <a:spcBef>
                    <a:spcPct val="0"/>
                  </a:spcBef>
                  <a:spcAft>
                    <a:spcPts val="1200"/>
                  </a:spcAft>
                  <a:buClrTx/>
                  <a:buSzTx/>
                  <a:buFontTx/>
                  <a:buNone/>
                  <a:tabLst/>
                  <a:defRPr/>
                </a:pPr>
                <a:endParaRPr kumimoji="0" lang="ru-RU" sz="1400" b="0" i="0" u="none" strike="noStrike" kern="0" cap="none" spc="0" normalizeH="0" baseline="0" noProof="0" dirty="0" err="1" smtClean="0">
                  <a:ln>
                    <a:noFill/>
                  </a:ln>
                  <a:solidFill>
                    <a:prstClr val="black"/>
                  </a:solidFill>
                  <a:effectLst/>
                  <a:uLnTx/>
                  <a:uFillTx/>
                  <a:latin typeface="Arial"/>
                  <a:cs typeface="Arial" charset="0"/>
                </a:endParaRPr>
              </a:p>
            </p:txBody>
          </p:sp>
          <p:sp>
            <p:nvSpPr>
              <p:cNvPr id="48" name="Овал 484">
                <a:extLst>
                  <a:ext uri="{FF2B5EF4-FFF2-40B4-BE49-F238E27FC236}">
                    <a16:creationId xmlns:a16="http://schemas.microsoft.com/office/drawing/2014/main" xmlns="" id="{7D21C5ED-B5F4-4470-8F61-44EDC1A52F4A}"/>
                  </a:ext>
                </a:extLst>
              </p:cNvPr>
              <p:cNvSpPr/>
              <p:nvPr/>
            </p:nvSpPr>
            <p:spPr>
              <a:xfrm>
                <a:off x="1443864" y="5152720"/>
                <a:ext cx="462184" cy="462176"/>
              </a:xfrm>
              <a:prstGeom prst="ellipse">
                <a:avLst/>
              </a:prstGeom>
              <a:noFill/>
              <a:ln w="12700">
                <a:solidFill>
                  <a:sysClr val="window" lastClr="FFFFFF">
                    <a:alpha val="20000"/>
                  </a:sysClr>
                </a:solidFill>
              </a:ln>
              <a:effectLst/>
            </p:spPr>
            <p:txBody>
              <a:bodyPr wrap="square" lIns="90000" rtlCol="0" anchor="ctr">
                <a:noAutofit/>
              </a:bodyPr>
              <a:lstStyle/>
              <a:p>
                <a:pPr marL="0" marR="0" lvl="0" indent="0" algn="ctr" defTabSz="914400" eaLnBrk="1" fontAlgn="auto" latinLnBrk="0" hangingPunct="1">
                  <a:lnSpc>
                    <a:spcPct val="100000"/>
                  </a:lnSpc>
                  <a:spcBef>
                    <a:spcPct val="0"/>
                  </a:spcBef>
                  <a:spcAft>
                    <a:spcPts val="1200"/>
                  </a:spcAft>
                  <a:buClrTx/>
                  <a:buSzTx/>
                  <a:buFontTx/>
                  <a:buNone/>
                  <a:tabLst/>
                  <a:defRPr/>
                </a:pPr>
                <a:endParaRPr kumimoji="0" lang="ru-RU" sz="1400" b="0" i="0" u="none" strike="noStrike" kern="0" cap="none" spc="0" normalizeH="0" baseline="0" noProof="0" dirty="0" err="1" smtClean="0">
                  <a:ln>
                    <a:noFill/>
                  </a:ln>
                  <a:solidFill>
                    <a:prstClr val="black"/>
                  </a:solidFill>
                  <a:effectLst/>
                  <a:uLnTx/>
                  <a:uFillTx/>
                  <a:latin typeface="Arial"/>
                  <a:cs typeface="Arial" charset="0"/>
                </a:endParaRPr>
              </a:p>
            </p:txBody>
          </p:sp>
        </p:grpSp>
        <p:sp>
          <p:nvSpPr>
            <p:cNvPr id="42" name="TextBox 41"/>
            <p:cNvSpPr txBox="1"/>
            <p:nvPr/>
          </p:nvSpPr>
          <p:spPr>
            <a:xfrm>
              <a:off x="1615115" y="1955372"/>
              <a:ext cx="844152" cy="230832"/>
            </a:xfrm>
            <a:prstGeom prst="rect">
              <a:avLst/>
            </a:prstGeom>
            <a:noFill/>
          </p:spPr>
          <p:txBody>
            <a:bodyPr wrap="square" rtlCol="0">
              <a:spAutoFit/>
            </a:bodyPr>
            <a:lstStyle/>
            <a:p>
              <a:pPr defTabSz="914400" fontAlgn="base">
                <a:spcBef>
                  <a:spcPct val="0"/>
                </a:spcBef>
                <a:spcAft>
                  <a:spcPct val="0"/>
                </a:spcAft>
              </a:pPr>
              <a:r>
                <a:rPr lang="ru-RU" sz="900" dirty="0" smtClean="0">
                  <a:solidFill>
                    <a:prstClr val="white"/>
                  </a:solidFill>
                  <a:latin typeface="Arial" panose="020B0604020202020204" pitchFamily="34" charset="0"/>
                  <a:cs typeface="Arial" panose="020B0604020202020204" pitchFamily="34" charset="0"/>
                </a:rPr>
                <a:t>Рудный</a:t>
              </a:r>
            </a:p>
          </p:txBody>
        </p:sp>
        <p:sp>
          <p:nvSpPr>
            <p:cNvPr id="43" name="TextBox 42"/>
            <p:cNvSpPr txBox="1"/>
            <p:nvPr/>
          </p:nvSpPr>
          <p:spPr>
            <a:xfrm>
              <a:off x="1245939" y="2875483"/>
              <a:ext cx="1214942" cy="230832"/>
            </a:xfrm>
            <a:prstGeom prst="rect">
              <a:avLst/>
            </a:prstGeom>
            <a:noFill/>
          </p:spPr>
          <p:txBody>
            <a:bodyPr wrap="square" rtlCol="0">
              <a:spAutoFit/>
            </a:bodyPr>
            <a:lstStyle/>
            <a:p>
              <a:pPr defTabSz="914400" fontAlgn="base">
                <a:spcBef>
                  <a:spcPct val="0"/>
                </a:spcBef>
                <a:spcAft>
                  <a:spcPct val="0"/>
                </a:spcAft>
              </a:pPr>
              <a:r>
                <a:rPr lang="ru-RU" sz="900" dirty="0" err="1" smtClean="0">
                  <a:solidFill>
                    <a:prstClr val="white"/>
                  </a:solidFill>
                  <a:latin typeface="Arial" panose="020B0604020202020204" pitchFamily="34" charset="0"/>
                  <a:cs typeface="Arial" panose="020B0604020202020204" pitchFamily="34" charset="0"/>
                </a:rPr>
                <a:t>Увальненское</a:t>
              </a:r>
              <a:endParaRPr lang="ru-RU" sz="900" dirty="0" smtClean="0">
                <a:solidFill>
                  <a:prstClr val="white"/>
                </a:solidFill>
                <a:latin typeface="Arial" panose="020B0604020202020204" pitchFamily="34" charset="0"/>
                <a:cs typeface="Arial" panose="020B0604020202020204" pitchFamily="34" charset="0"/>
              </a:endParaRPr>
            </a:p>
          </p:txBody>
        </p:sp>
        <p:cxnSp>
          <p:nvCxnSpPr>
            <p:cNvPr id="44" name="Straight Arrow Connector 307"/>
            <p:cNvCxnSpPr/>
            <p:nvPr/>
          </p:nvCxnSpPr>
          <p:spPr>
            <a:xfrm flipV="1">
              <a:off x="1261881" y="2223294"/>
              <a:ext cx="254070" cy="661256"/>
            </a:xfrm>
            <a:prstGeom prst="straightConnector1">
              <a:avLst/>
            </a:prstGeom>
            <a:noFill/>
            <a:ln w="9525" cap="flat" cmpd="sng" algn="ctr">
              <a:solidFill>
                <a:sysClr val="window" lastClr="FFFFFF"/>
              </a:solidFill>
              <a:prstDash val="solid"/>
              <a:headEnd type="stealth"/>
              <a:tailEnd type="stealth"/>
            </a:ln>
            <a:effectLst/>
          </p:spPr>
        </p:cxnSp>
        <p:sp>
          <p:nvSpPr>
            <p:cNvPr id="45" name="TextBox 44"/>
            <p:cNvSpPr txBox="1"/>
            <p:nvPr/>
          </p:nvSpPr>
          <p:spPr>
            <a:xfrm>
              <a:off x="1376528" y="2420914"/>
              <a:ext cx="668398" cy="215444"/>
            </a:xfrm>
            <a:prstGeom prst="rect">
              <a:avLst/>
            </a:prstGeom>
            <a:noFill/>
          </p:spPr>
          <p:txBody>
            <a:bodyPr wrap="square" rtlCol="0">
              <a:spAutoFit/>
            </a:bodyPr>
            <a:lstStyle/>
            <a:p>
              <a:pPr defTabSz="914400" fontAlgn="base">
                <a:spcBef>
                  <a:spcPct val="0"/>
                </a:spcBef>
                <a:spcAft>
                  <a:spcPct val="0"/>
                </a:spcAft>
              </a:pPr>
              <a:r>
                <a:rPr lang="ru-RU" sz="800" dirty="0" smtClean="0">
                  <a:solidFill>
                    <a:prstClr val="white"/>
                  </a:solidFill>
                  <a:latin typeface="Arial" panose="020B0604020202020204" pitchFamily="34" charset="0"/>
                  <a:cs typeface="Arial" panose="020B0604020202020204" pitchFamily="34" charset="0"/>
                </a:rPr>
                <a:t>34.1 км</a:t>
              </a:r>
            </a:p>
          </p:txBody>
        </p:sp>
      </p:grpSp>
    </p:spTree>
    <p:extLst>
      <p:ext uri="{BB962C8B-B14F-4D97-AF65-F5344CB8AC3E}">
        <p14:creationId xmlns:p14="http://schemas.microsoft.com/office/powerpoint/2010/main" val="316390756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5175&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yearfmt&gt;&lt;begin val=&quot;0&quot;/&gt;&lt;end val=&quot;4&quot;/&gt;&lt;/m_yearfmt&gt;&lt;/m_precDefaultDate&gt;&lt;m_precDefaultYear&gt;&lt;m_yearfmt&gt;&lt;begin val=&quot;0&quot;/&gt;&lt;end val=&quot;4&quot;/&gt;&lt;/m_yearfmt&gt;&lt;/m_precDefaultYear&gt;&lt;m_precDefaultQuarter&gt;&lt;m_bNumberIsYear val=&quot;0&quot;/&gt;&lt;m_strFormatTime&gt;Q%5&lt;/m_strFormatTime&gt;&lt;m_yearfmt&gt;&lt;begin val=&quot;0&quot;/&gt;&lt;end val=&quot;4&quot;/&gt;&lt;/m_yearfmt&gt;&lt;/m_precDefaultQuarter&gt;&lt;m_precDefaultMonth&gt;&lt;m_yearfmt&gt;&lt;begin val=&quot;0&quot;/&gt;&lt;end val=&quot;4&quot;/&gt;&lt;/m_yearfmt&gt;&lt;/m_precDefaultMonth&gt;&lt;m_precDefaultWeek&gt;&lt;m_bNumberIsYear val=&quot;0&quot;/&gt;&lt;m_strFormatTime&gt;%d.&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1&quot;&gt;&lt;elem m_fUsage=&quot;4.09510000000000040643E+00&quot;&gt;&lt;m_msothmcolidx val=&quot;0&quot;/&gt;&lt;m_rgb r=&quot;EE&quot; g=&quot;7D&quot; b=&quot;11&quot;/&gt;&lt;m_nBrightness val=&quot;0&quot;/&gt;&lt;/elem&gt;&lt;/m_vecMRU&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WIWVq.4PRa2Fac9bMQxVR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4d3aNxwjRb24NWaSHo3vrA"/>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0D76B403604A04696EE033BA8B95745" ma:contentTypeVersion="1" ma:contentTypeDescription="Create a new document." ma:contentTypeScope="" ma:versionID="d659e9ab3c9a6ceeefae0e1354681e13">
  <xsd:schema xmlns:xsd="http://www.w3.org/2001/XMLSchema" xmlns:xs="http://www.w3.org/2001/XMLSchema" xmlns:p="http://schemas.microsoft.com/office/2006/metadata/properties" xmlns:ns2="8235ce18-6f40-44e2-9d96-ff71fbd9bf46" targetNamespace="http://schemas.microsoft.com/office/2006/metadata/properties" ma:root="true" ma:fieldsID="8432e3a19eb3dffd4003f412fde13664" ns2:_="">
    <xsd:import namespace="8235ce18-6f40-44e2-9d96-ff71fbd9bf46"/>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35ce18-6f40-44e2-9d96-ff71fbd9bf4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file>

<file path=customXml/itemProps1.xml><?xml version="1.0" encoding="utf-8"?>
<ds:datastoreItem xmlns:ds="http://schemas.openxmlformats.org/officeDocument/2006/customXml" ds:itemID="{7748F495-D34B-4BEE-9678-F275A4E62BD8}">
  <ds:schemaRefs>
    <ds:schemaRef ds:uri="http://www.w3.org/XML/1998/namespace"/>
    <ds:schemaRef ds:uri="http://purl.org/dc/elements/1.1/"/>
    <ds:schemaRef ds:uri="http://schemas.microsoft.com/office/2006/documentManagement/types"/>
    <ds:schemaRef ds:uri="http://schemas.microsoft.com/office/2006/metadata/properties"/>
    <ds:schemaRef ds:uri="http://purl.org/dc/terms/"/>
    <ds:schemaRef ds:uri="http://schemas.microsoft.com/office/infopath/2007/PartnerControls"/>
    <ds:schemaRef ds:uri="http://schemas.openxmlformats.org/package/2006/metadata/core-properties"/>
    <ds:schemaRef ds:uri="8235ce18-6f40-44e2-9d96-ff71fbd9bf46"/>
    <ds:schemaRef ds:uri="http://purl.org/dc/dcmitype/"/>
  </ds:schemaRefs>
</ds:datastoreItem>
</file>

<file path=customXml/itemProps2.xml><?xml version="1.0" encoding="utf-8"?>
<ds:datastoreItem xmlns:ds="http://schemas.openxmlformats.org/officeDocument/2006/customXml" ds:itemID="{97D4361F-69F3-472F-8D6C-6C4A72C98A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35ce18-6f40-44e2-9d96-ff71fbd9bf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0805FB0-8FD2-4414-B9B6-1FE0645B06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4309</TotalTime>
  <Words>1223</Words>
  <Application>Microsoft Office PowerPoint</Application>
  <PresentationFormat>Широкоэкранный</PresentationFormat>
  <Paragraphs>30</Paragraphs>
  <Slides>3</Slides>
  <Notes>1</Notes>
  <HiddenSlides>0</HiddenSlides>
  <MMClips>0</MMClips>
  <ScaleCrop>false</ScaleCrop>
  <HeadingPairs>
    <vt:vector size="8" baseType="variant">
      <vt:variant>
        <vt:lpstr>Использованные шрифты</vt:lpstr>
      </vt:variant>
      <vt:variant>
        <vt:i4>2</vt:i4>
      </vt:variant>
      <vt:variant>
        <vt:lpstr>Тема</vt:lpstr>
      </vt:variant>
      <vt:variant>
        <vt:i4>1</vt:i4>
      </vt:variant>
      <vt:variant>
        <vt:lpstr>Внедренные серверы OLE</vt:lpstr>
      </vt:variant>
      <vt:variant>
        <vt:i4>1</vt:i4>
      </vt:variant>
      <vt:variant>
        <vt:lpstr>Заголовки слайдов</vt:lpstr>
      </vt:variant>
      <vt:variant>
        <vt:i4>3</vt:i4>
      </vt:variant>
    </vt:vector>
  </HeadingPairs>
  <TitlesOfParts>
    <vt:vector size="7" baseType="lpstr">
      <vt:lpstr>Arial</vt:lpstr>
      <vt:lpstr>Calibri</vt:lpstr>
      <vt:lpstr>Custom Design</vt:lpstr>
      <vt:lpstr>think-cell Slide</vt:lpstr>
      <vt:lpstr>Презентация PowerPoint</vt:lpstr>
      <vt:lpstr>Заявление об отказе от ответственности</vt:lpstr>
      <vt:lpstr>Увальненское месторождение диорита – строительный  камень отличного качества в 34км от города Рудный</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Vadim Yushkov</dc:creator>
  <cp:lastModifiedBy>superuser</cp:lastModifiedBy>
  <cp:revision>327</cp:revision>
  <dcterms:created xsi:type="dcterms:W3CDTF">2018-07-18T08:01:46Z</dcterms:created>
  <dcterms:modified xsi:type="dcterms:W3CDTF">2021-05-17T08:22:54Z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2018-07-18T00:00:00Z</vt:filetime>
  </property>
  <property fmtid="{D5CDD505-2E9C-101B-9397-08002B2CF9AE}" pid="3" name="Creator">
    <vt:lpwstr>Adobe InDesign CC 2015 (Macintosh)</vt:lpwstr>
  </property>
  <property fmtid="{D5CDD505-2E9C-101B-9397-08002B2CF9AE}" pid="4" name="LastSaved">
    <vt:filetime>2018-07-18T00:00:00Z</vt:filetime>
  </property>
  <property fmtid="{D5CDD505-2E9C-101B-9397-08002B2CF9AE}" pid="5" name="ContentTypeId">
    <vt:lpwstr>0x01010020D76B403604A04696EE033BA8B95745</vt:lpwstr>
  </property>
</Properties>
</file>